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embeddedFontLs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4" roundtripDataSignature="AMtx7mgjIunrSjqWi2klQ/tNLIF7PNY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5460F5-40BA-44FC-9D53-DA5CE82C0C76}">
  <a:tblStyle styleId="{E05460F5-40BA-44FC-9D53-DA5CE82C0C7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F2DD9CB-8C2D-46B7-9068-58D4315CB16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6d849c9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6d849c99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c6d849c99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but less accuirate</a:t>
            </a:r>
            <a:endParaRPr/>
          </a:p>
        </p:txBody>
      </p:sp>
      <p:sp>
        <p:nvSpPr>
          <p:cNvPr id="326" name="Google Shape;32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:notes"/>
          <p:cNvSpPr txBox="1"/>
          <p:nvPr/>
        </p:nvSpPr>
        <p:spPr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1025" lIns="82050" spcFirstLastPara="1" rIns="82050" wrap="square" tIns="41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6:notes"/>
          <p:cNvSpPr txBox="1"/>
          <p:nvPr>
            <p:ph idx="1" type="body"/>
          </p:nvPr>
        </p:nvSpPr>
        <p:spPr>
          <a:xfrm>
            <a:off x="1046350" y="4352637"/>
            <a:ext cx="4770904" cy="3478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6930" lvl="0" marL="7693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Inequality of success for social influence (dark bars) and independent (light bars) worlds for (</a:t>
            </a: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) experiment 1 and (</a:t>
            </a: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) experiment 2. The success of a song is defined by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aseline="-25000" i="1" lang="en-US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, its market share of downloads \batchmode \documentclass[fleqn,10pt,legalpaper]{article} \usepackage{amssymb} \usepackage{amsfonts} \usepackage{amsmath} \pagestyle{empty} \begin{document} \((m_{i}=d_{i}{/}{{\sum}_{k=1}^{S}}d_{k}\) \end{document}, where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d</a:t>
            </a:r>
            <a:r>
              <a:rPr baseline="-25000" i="1" lang="en-US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is song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's download count and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is the number of songs). Success inequality is defined by the Gini coefficient \batchmode \documentclass[fleqn,10pt,legalpaper]{article} \usepackage{amssymb} \usepackage{amsfonts} \usepackage{amsmath} \pagestyle{empty} \begin{document} \(G={{\sum}_{i=1}^{S}}{{\sum}_{j=1}^{S}}|m_{i}-m_{j}|{/}2S{{\sum}_{k=1}^{S}}m_{k}\) \end{document}, which represents the average difference in market share for two songs normalized to fall between 0 (complete equality) and 1 (maximum inequality). Differences between independent and social influence conditions are significant (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&lt; 0.01) (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18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</p:txBody>
      </p:sp>
      <p:sp>
        <p:nvSpPr>
          <p:cNvPr id="440" name="Google Shape;44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2"/>
                </a:solidFill>
              </a:rPr>
              <a:t>Can we control user attention – through story ordering – so as to improve outcomes of peer recommendation?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Visibility, rather than social influence, explains large inequality and unpredictability of outcomes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What use is social influence?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/>
              <a:t>Social influence does bias individual preferences and increase inequality, but by directing attention to high  “quality” stories, it helps reduce evaluation effort, increasing efficiency of peer recommendation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7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8" name="Google Shape;1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6"/>
          <p:cNvSpPr txBox="1"/>
          <p:nvPr>
            <p:ph type="title"/>
          </p:nvPr>
        </p:nvSpPr>
        <p:spPr>
          <a:xfrm>
            <a:off x="595745" y="4800600"/>
            <a:ext cx="109728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6"/>
          <p:cNvSpPr/>
          <p:nvPr>
            <p:ph idx="2" type="pic"/>
          </p:nvPr>
        </p:nvSpPr>
        <p:spPr>
          <a:xfrm>
            <a:off x="595745" y="612775"/>
            <a:ext cx="10972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56"/>
          <p:cNvSpPr txBox="1"/>
          <p:nvPr>
            <p:ph idx="1" type="body"/>
          </p:nvPr>
        </p:nvSpPr>
        <p:spPr>
          <a:xfrm>
            <a:off x="595745" y="5367338"/>
            <a:ext cx="109728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7"/>
          <p:cNvSpPr txBox="1"/>
          <p:nvPr>
            <p:ph idx="1" type="body"/>
          </p:nvPr>
        </p:nvSpPr>
        <p:spPr>
          <a:xfrm rot="5400000">
            <a:off x="3604418" y="-1851818"/>
            <a:ext cx="49831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" name="Google Shape;2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1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1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pic>
        <p:nvPicPr>
          <p:cNvPr id="32" name="Google Shape;3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2"/>
          <p:cNvSpPr txBox="1"/>
          <p:nvPr>
            <p:ph idx="1" type="body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52"/>
          <p:cNvSpPr txBox="1"/>
          <p:nvPr>
            <p:ph idx="2" type="body"/>
          </p:nvPr>
        </p:nvSpPr>
        <p:spPr>
          <a:xfrm>
            <a:off x="609600" y="1999491"/>
            <a:ext cx="5386917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7" name="Google Shape;37;p52"/>
          <p:cNvSpPr txBox="1"/>
          <p:nvPr>
            <p:ph idx="3" type="body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52"/>
          <p:cNvSpPr txBox="1"/>
          <p:nvPr>
            <p:ph idx="4" type="body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pic>
        <p:nvPicPr>
          <p:cNvPr id="39" name="Google Shape;3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3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43" name="Google Shape;4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saic with Caption">
  <p:cSld name="Mosaic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/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4"/>
          <p:cNvSpPr/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4"/>
          <p:cNvSpPr/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4"/>
          <p:cNvSpPr/>
          <p:nvPr>
            <p:ph idx="2" type="pic"/>
          </p:nvPr>
        </p:nvSpPr>
        <p:spPr>
          <a:xfrm>
            <a:off x="7538375" y="4496738"/>
            <a:ext cx="2253380" cy="163893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4"/>
          <p:cNvSpPr/>
          <p:nvPr>
            <p:ph idx="3" type="pic"/>
          </p:nvPr>
        </p:nvSpPr>
        <p:spPr>
          <a:xfrm>
            <a:off x="7538375" y="971967"/>
            <a:ext cx="2253380" cy="163575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/>
          <p:nvPr>
            <p:ph idx="4" type="pic"/>
          </p:nvPr>
        </p:nvSpPr>
        <p:spPr>
          <a:xfrm>
            <a:off x="9936127" y="2733854"/>
            <a:ext cx="2253380" cy="163784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4"/>
          <p:cNvSpPr txBox="1"/>
          <p:nvPr>
            <p:ph idx="1" type="body"/>
          </p:nvPr>
        </p:nvSpPr>
        <p:spPr>
          <a:xfrm>
            <a:off x="630135" y="981113"/>
            <a:ext cx="6500261" cy="5163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54"/>
          <p:cNvSpPr txBox="1"/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5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6"/>
          <p:cNvSpPr txBox="1"/>
          <p:nvPr>
            <p:ph idx="1" type="body"/>
          </p:nvPr>
        </p:nvSpPr>
        <p:spPr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" name="Google Shape;12;p46"/>
          <p:cNvCxnSpPr/>
          <p:nvPr/>
        </p:nvCxnSpPr>
        <p:spPr>
          <a:xfrm>
            <a:off x="0" y="6223000"/>
            <a:ext cx="12192000" cy="0"/>
          </a:xfrm>
          <a:prstGeom prst="straightConnector1">
            <a:avLst/>
          </a:prstGeom>
          <a:noFill/>
          <a:ln cap="flat" cmpd="sng" w="28575">
            <a:solidFill>
              <a:srgbClr val="8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46"/>
          <p:cNvSpPr txBox="1"/>
          <p:nvPr/>
        </p:nvSpPr>
        <p:spPr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8E0000"/>
                </a:solidFill>
                <a:latin typeface="Arial"/>
                <a:ea typeface="Arial"/>
                <a:cs typeface="Arial"/>
                <a:sym typeface="Arial"/>
              </a:rPr>
              <a:t>Information Sciences Institute</a:t>
            </a:r>
            <a:endParaRPr/>
          </a:p>
        </p:txBody>
      </p:sp>
      <p:pic>
        <p:nvPicPr>
          <p:cNvPr id="14" name="Google Shape;14;p46"/>
          <p:cNvPicPr preferRelativeResize="0"/>
          <p:nvPr/>
        </p:nvPicPr>
        <p:blipFill rotWithShape="1">
          <a:blip r:embed="rId1">
            <a:alphaModFix/>
          </a:blip>
          <a:srcRect b="13334" l="0" r="0" t="6665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jp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cience.sciencemag.org/content/159/3810/56.abstrac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s://arxiv.org/abs/1710.0026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barabasi.com/f/411.pdf" TargetMode="External"/><Relationship Id="rId10" Type="http://schemas.openxmlformats.org/officeDocument/2006/relationships/hyperlink" Target="https://barabasi.com/f/411.pdf" TargetMode="External"/><Relationship Id="rId13" Type="http://schemas.openxmlformats.org/officeDocument/2006/relationships/hyperlink" Target="https://barabasi.com/f/411.pdf" TargetMode="External"/><Relationship Id="rId12" Type="http://schemas.openxmlformats.org/officeDocument/2006/relationships/hyperlink" Target="https://barabasi.com/f/411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19.png"/><Relationship Id="rId9" Type="http://schemas.openxmlformats.org/officeDocument/2006/relationships/hyperlink" Target="https://www.pnas.org/content/118/7/e2012208118.short" TargetMode="External"/><Relationship Id="rId14" Type="http://schemas.openxmlformats.org/officeDocument/2006/relationships/hyperlink" Target="https://barabasi.com/f/411.pdf" TargetMode="External"/><Relationship Id="rId5" Type="http://schemas.openxmlformats.org/officeDocument/2006/relationships/hyperlink" Target="https://www.pnas.org/content/118/7/e2012208118.short" TargetMode="External"/><Relationship Id="rId6" Type="http://schemas.openxmlformats.org/officeDocument/2006/relationships/hyperlink" Target="https://www.pnas.org/content/118/7/e2012208118.short" TargetMode="External"/><Relationship Id="rId7" Type="http://schemas.openxmlformats.org/officeDocument/2006/relationships/hyperlink" Target="https://www.pnas.org/content/118/7/e2012208118.short" TargetMode="External"/><Relationship Id="rId8" Type="http://schemas.openxmlformats.org/officeDocument/2006/relationships/hyperlink" Target="https://www.pnas.org/content/118/7/e2012208118.shor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25.jpg"/><Relationship Id="rId5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29.png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Relationship Id="rId4" Type="http://schemas.openxmlformats.org/officeDocument/2006/relationships/image" Target="../media/image42.png"/><Relationship Id="rId5" Type="http://schemas.openxmlformats.org/officeDocument/2006/relationships/image" Target="../media/image4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ALGORITHMIC BIAS AND FEEDBACK:</a:t>
            </a:r>
            <a:br>
              <a:rPr lang="en-US"/>
            </a:br>
            <a:r>
              <a:rPr lang="en-US" sz="2800"/>
              <a:t>BIAS ON THE WEB</a:t>
            </a:r>
            <a:endParaRPr/>
          </a:p>
        </p:txBody>
      </p:sp>
      <p:sp>
        <p:nvSpPr>
          <p:cNvPr id="71" name="Google Shape;71;p1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Kristina Lerman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March 27, 2024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DSCI 531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Linguistic bias</a:t>
            </a:r>
            <a:endParaRPr/>
          </a:p>
        </p:txBody>
      </p:sp>
      <p:sp>
        <p:nvSpPr>
          <p:cNvPr id="183" name="Google Shape;183;p10"/>
          <p:cNvSpPr/>
          <p:nvPr/>
        </p:nvSpPr>
        <p:spPr>
          <a:xfrm>
            <a:off x="7396119" y="1043874"/>
            <a:ext cx="4402067" cy="51141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4372" l="-5517" r="-2832" t="-3965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210393" y="1043874"/>
            <a:ext cx="5534951" cy="49361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Geographic bias </a:t>
            </a:r>
            <a:endParaRPr/>
          </a:p>
        </p:txBody>
      </p:sp>
      <p:pic>
        <p:nvPicPr>
          <p:cNvPr id="190" name="Google Shape;190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205" y="1146175"/>
            <a:ext cx="7767528" cy="497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6d849c999_0_0"/>
          <p:cNvSpPr txBox="1"/>
          <p:nvPr>
            <p:ph type="title"/>
          </p:nvPr>
        </p:nvSpPr>
        <p:spPr>
          <a:xfrm>
            <a:off x="609600" y="219075"/>
            <a:ext cx="10924200" cy="63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8043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3000">
                <a:solidFill>
                  <a:srgbClr val="202020"/>
                </a:solidFill>
                <a:highlight>
                  <a:srgbClr val="FFFFFF"/>
                </a:highlight>
              </a:rPr>
              <a:t>Wealth and regional disparities in attention to events on Wikipedia</a:t>
            </a:r>
            <a:endParaRPr sz="3000"/>
          </a:p>
        </p:txBody>
      </p:sp>
      <p:sp>
        <p:nvSpPr>
          <p:cNvPr id="197" name="Google Shape;197;g2c6d849c999_0_0"/>
          <p:cNvSpPr txBox="1"/>
          <p:nvPr>
            <p:ph idx="1" type="body"/>
          </p:nvPr>
        </p:nvSpPr>
        <p:spPr>
          <a:xfrm>
            <a:off x="609601" y="1146051"/>
            <a:ext cx="10980900" cy="49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g2c6d849c99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565" y="1159738"/>
            <a:ext cx="5843835" cy="4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c6d849c999_0_0"/>
          <p:cNvSpPr txBox="1"/>
          <p:nvPr/>
        </p:nvSpPr>
        <p:spPr>
          <a:xfrm>
            <a:off x="7705000" y="491807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020"/>
                </a:solidFill>
                <a:highlight>
                  <a:srgbClr val="FFFFFF"/>
                </a:highlight>
              </a:rPr>
              <a:t>Ruprechter T, Burghardt K, Helic D (2023) Poor attention: The wealth and regional gaps in event attention and coverage on Wikipedia. PLoS ONE 18(11): e0289325. https://doi.org/10.1371/journal.pone.0289325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Gender bias in Wikipedia</a:t>
            </a:r>
            <a:endParaRPr/>
          </a:p>
        </p:txBody>
      </p:sp>
      <p:sp>
        <p:nvSpPr>
          <p:cNvPr id="205" name="Google Shape;205;p12"/>
          <p:cNvSpPr/>
          <p:nvPr/>
        </p:nvSpPr>
        <p:spPr>
          <a:xfrm>
            <a:off x="1222399" y="1294726"/>
            <a:ext cx="9192051" cy="38278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1429055" y="5751217"/>
            <a:ext cx="8847836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[E. Graells-Garrido et al,. “First Women, Second Sex: Gender Bias in Wikipedia”, ACM Hypertext’15]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Interaction between biases in content creation</a:t>
            </a:r>
            <a:endParaRPr/>
          </a:p>
        </p:txBody>
      </p:sp>
      <p:sp>
        <p:nvSpPr>
          <p:cNvPr id="212" name="Google Shape;212;p13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Systematic gender bias through history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But, content creation bias too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less than 12% of Wikipedia biography editors are women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Worse gender bias in other categories (e.g., 4% of geography editors are women)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70% of influential journalists in the U.S. are men,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Algorithms learning from news articles are thus learning from texts with systemic gender bias.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There could be additional cultural and cognitive biases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Feedback loops amplify bias!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Platforms &amp; biases</a:t>
            </a:r>
            <a:endParaRPr/>
          </a:p>
        </p:txBody>
      </p:sp>
      <p:sp>
        <p:nvSpPr>
          <p:cNvPr id="218" name="Google Shape;218;p14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514985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User interactions on websites will be biased to what is shown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514985" marR="5080" rtl="0" algn="l">
              <a:lnSpc>
                <a:spcPct val="100699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 search systems top ranked results will get more clicks  than other results</a:t>
            </a:r>
            <a:endParaRPr sz="14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1" marL="915035" marR="5080" rtl="0" algn="l">
              <a:lnSpc>
                <a:spcPct val="100699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2400"/>
              <a:buChar char="–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Ranking bias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The top-ranked result will thus attract more clicks than the others because it is both the most relevant and also ranked in the first position.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To avoid ranking bias, Web search engines need to de-bias click distribution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Otherwise, the popular pages become even more popular.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5035" marR="5080" rtl="0" algn="l">
              <a:lnSpc>
                <a:spcPct val="100699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2400"/>
              <a:buChar char="–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Interaction bias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457200" lvl="0" marL="514985" marR="114935" rtl="0" algn="l">
              <a:lnSpc>
                <a:spcPct val="100699"/>
              </a:lnSpc>
              <a:spcBef>
                <a:spcPts val="25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 recommender systems, items recommended will get  more clicks than items not recommended</a:t>
            </a:r>
            <a:endParaRPr/>
          </a:p>
          <a:p>
            <a:pPr indent="-457200" lvl="1" marL="915035" marR="114935" rtl="0" algn="l">
              <a:lnSpc>
                <a:spcPct val="100699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Vast amount of content not shown to users</a:t>
            </a:r>
            <a:endParaRPr/>
          </a:p>
          <a:p>
            <a:pPr indent="-457200" lvl="0" marL="514985" marR="114935" rtl="0" algn="l">
              <a:lnSpc>
                <a:spcPct val="100699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Biases in the user interface</a:t>
            </a: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982336" y="1085729"/>
            <a:ext cx="8695737" cy="55531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2128205" y="1258237"/>
            <a:ext cx="4078386" cy="803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625">
            <a:spAutoFit/>
          </a:bodyPr>
          <a:lstStyle/>
          <a:p>
            <a:pPr indent="0" lvl="0" marL="1461135" marR="5080" rtl="0" algn="l">
              <a:lnSpc>
                <a:spcPct val="4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bias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461135" marR="5080" rtl="0" algn="l">
              <a:lnSpc>
                <a:spcPct val="47916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461135" marR="5080" rtl="0" algn="l">
              <a:lnSpc>
                <a:spcPct val="47916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Ranking bias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5"/>
          <p:cNvSpPr txBox="1"/>
          <p:nvPr/>
        </p:nvSpPr>
        <p:spPr>
          <a:xfrm>
            <a:off x="8141406" y="1258237"/>
            <a:ext cx="2904222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bias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4951123" y="4408526"/>
            <a:ext cx="2525921" cy="11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2603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bias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Interaction bias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Cascading biases</a:t>
            </a:r>
            <a:endParaRPr/>
          </a:p>
        </p:txBody>
      </p:sp>
      <p:pic>
        <p:nvPicPr>
          <p:cNvPr id="233" name="Google Shape;233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706" y="1297781"/>
            <a:ext cx="953452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Cascading bias: Bias begets bias</a:t>
            </a:r>
            <a:endParaRPr/>
          </a:p>
        </p:txBody>
      </p:sp>
      <p:sp>
        <p:nvSpPr>
          <p:cNvPr id="239" name="Google Shape;239;p17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Personalization algorithms (aka the filter-bubble effect),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If a personalization algorithm uses only our interaction data, we see only what we want to see, thus biasing the content to our own selection biases,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Confirmation bias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 pay engage with content that is congruent with our pre-existing beliefs, feeding more biased information to personalization algorithms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Create </a:t>
            </a:r>
            <a:r>
              <a:rPr lang="en-US" sz="3600" u="sng"/>
              <a:t>feedback</a:t>
            </a:r>
            <a:r>
              <a:rPr lang="en-US" sz="3600"/>
              <a:t> </a:t>
            </a:r>
            <a:r>
              <a:rPr lang="en-US" sz="3600" u="sng"/>
              <a:t>loops</a:t>
            </a:r>
            <a:r>
              <a:rPr lang="en-US" sz="3600"/>
              <a:t> that amplify bias, a common mechanism across domains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very common mechanism for amplifying bias</a:t>
            </a:r>
            <a:endParaRPr/>
          </a:p>
        </p:txBody>
      </p:sp>
      <p:sp>
        <p:nvSpPr>
          <p:cNvPr id="245" name="Google Shape;245;p18"/>
          <p:cNvSpPr txBox="1"/>
          <p:nvPr>
            <p:ph idx="1" type="body"/>
          </p:nvPr>
        </p:nvSpPr>
        <p:spPr>
          <a:xfrm>
            <a:off x="609601" y="1146051"/>
            <a:ext cx="741679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623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Positive feedback loops</a:t>
            </a:r>
            <a:r>
              <a:rPr lang="en-US"/>
              <a:t>: Advantage begets more advantage</a:t>
            </a:r>
            <a:endParaRPr/>
          </a:p>
          <a:p>
            <a:pPr indent="-356235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Cumulative advantage in science [</a:t>
            </a:r>
            <a:r>
              <a:rPr lang="en-US" u="sng">
                <a:solidFill>
                  <a:schemeClr val="hlink"/>
                </a:solidFill>
                <a:hlinkClick r:id="rId3"/>
              </a:rPr>
              <a:t>Merton 1968</a:t>
            </a:r>
            <a:r>
              <a:rPr lang="en-US"/>
              <a:t>]: Patterns of recognition are skewed in favor of the  privileged</a:t>
            </a:r>
            <a:endParaRPr/>
          </a:p>
          <a:p>
            <a:pPr indent="-29718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aka “the rich get richer and the poor get poorer” </a:t>
            </a:r>
            <a:endParaRPr/>
          </a:p>
          <a:p>
            <a:pPr indent="-29718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“eminent scientists get disproportionately great credit for their contributions to science while relatively unknown scientists tend to get disproportionately little credit for comparable contributions.”</a:t>
            </a:r>
            <a:endParaRPr/>
          </a:p>
          <a:p>
            <a:pPr indent="-356235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Also see preferential attachment in networks: a few nodes get most of the links [Barabasi &amp; Albert 1999]</a:t>
            </a:r>
            <a:endParaRPr/>
          </a:p>
        </p:txBody>
      </p:sp>
      <p:grpSp>
        <p:nvGrpSpPr>
          <p:cNvPr id="246" name="Google Shape;246;p18"/>
          <p:cNvGrpSpPr/>
          <p:nvPr/>
        </p:nvGrpSpPr>
        <p:grpSpPr>
          <a:xfrm>
            <a:off x="8067090" y="2367507"/>
            <a:ext cx="3760946" cy="3458409"/>
            <a:chOff x="40690" y="689"/>
            <a:chExt cx="3760946" cy="3458409"/>
          </a:xfrm>
        </p:grpSpPr>
        <p:sp>
          <p:nvSpPr>
            <p:cNvPr id="247" name="Google Shape;247;p18"/>
            <p:cNvSpPr/>
            <p:nvPr/>
          </p:nvSpPr>
          <p:spPr>
            <a:xfrm>
              <a:off x="1169770" y="689"/>
              <a:ext cx="1502785" cy="150278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 txBox="1"/>
            <p:nvPr/>
          </p:nvSpPr>
          <p:spPr>
            <a:xfrm>
              <a:off x="1389848" y="220767"/>
              <a:ext cx="1062629" cy="10626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750" lIns="31750" spcFirstLastPara="1" rIns="31750" wrap="square" tIns="31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poverty</a:t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 rot="3600000">
              <a:off x="2279863" y="1466486"/>
              <a:ext cx="400348" cy="507189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1C0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 txBox="1"/>
            <p:nvPr/>
          </p:nvSpPr>
          <p:spPr>
            <a:xfrm rot="3600000">
              <a:off x="2309889" y="1515917"/>
              <a:ext cx="280244" cy="304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2298851" y="1956313"/>
              <a:ext cx="1502785" cy="150278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 txBox="1"/>
            <p:nvPr/>
          </p:nvSpPr>
          <p:spPr>
            <a:xfrm>
              <a:off x="2518929" y="2176391"/>
              <a:ext cx="1062629" cy="10626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750" lIns="31750" spcFirstLastPara="1" rIns="31750" wrap="square" tIns="31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stress</a:t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 rot="10800000">
              <a:off x="1732319" y="2454111"/>
              <a:ext cx="400348" cy="507189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1C0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 txBox="1"/>
            <p:nvPr/>
          </p:nvSpPr>
          <p:spPr>
            <a:xfrm>
              <a:off x="1852423" y="2555549"/>
              <a:ext cx="280244" cy="304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40690" y="1956313"/>
              <a:ext cx="1502785" cy="150278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 txBox="1"/>
            <p:nvPr/>
          </p:nvSpPr>
          <p:spPr>
            <a:xfrm>
              <a:off x="260768" y="2176391"/>
              <a:ext cx="1062629" cy="10626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750" lIns="31750" spcFirstLastPara="1" rIns="31750" wrap="square" tIns="31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poor health</a:t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 rot="-3600000">
              <a:off x="1150783" y="1486111"/>
              <a:ext cx="400348" cy="507189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1C0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 txBox="1"/>
            <p:nvPr/>
          </p:nvSpPr>
          <p:spPr>
            <a:xfrm rot="-3600000">
              <a:off x="1180809" y="1639556"/>
              <a:ext cx="280244" cy="304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8"/>
          <p:cNvSpPr txBox="1"/>
          <p:nvPr/>
        </p:nvSpPr>
        <p:spPr>
          <a:xfrm>
            <a:off x="7818025" y="1006825"/>
            <a:ext cx="4254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feedback loops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Disadvantage begets more disadvantage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Algorithmic pipeline</a:t>
            </a:r>
            <a:endParaRPr/>
          </a:p>
        </p:txBody>
      </p:sp>
      <p:pic>
        <p:nvPicPr>
          <p:cNvPr descr="Gears outline"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511" y="3072221"/>
            <a:ext cx="1328277" cy="1328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bulb and gear with solid fill" id="79" name="Google Shape;7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5632" y="3887975"/>
            <a:ext cx="10563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llar with solid fill" id="80" name="Google Shape;8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9323" y="271891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arth globe: Africa and Europe with solid fill" id="81" name="Google Shape;8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1899" y="1627862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"/>
          <p:cNvGrpSpPr/>
          <p:nvPr/>
        </p:nvGrpSpPr>
        <p:grpSpPr>
          <a:xfrm>
            <a:off x="3308899" y="1622411"/>
            <a:ext cx="722472" cy="733424"/>
            <a:chOff x="3443327" y="2225802"/>
            <a:chExt cx="722472" cy="733424"/>
          </a:xfrm>
        </p:grpSpPr>
        <p:sp>
          <p:nvSpPr>
            <p:cNvPr id="83" name="Google Shape;83;p2"/>
            <p:cNvSpPr/>
            <p:nvPr/>
          </p:nvSpPr>
          <p:spPr>
            <a:xfrm>
              <a:off x="3542292" y="2323147"/>
              <a:ext cx="113157" cy="113157"/>
            </a:xfrm>
            <a:custGeom>
              <a:rect b="b" l="l" r="r" t="t"/>
              <a:pathLst>
                <a:path extrusionOk="0" h="113157" w="113157">
                  <a:moveTo>
                    <a:pt x="113157" y="56579"/>
                  </a:moveTo>
                  <a:cubicBezTo>
                    <a:pt x="113157" y="87826"/>
                    <a:pt x="87826" y="113157"/>
                    <a:pt x="56578" y="113157"/>
                  </a:cubicBezTo>
                  <a:cubicBezTo>
                    <a:pt x="25331" y="113157"/>
                    <a:pt x="0" y="87826"/>
                    <a:pt x="0" y="56578"/>
                  </a:cubicBezTo>
                  <a:cubicBezTo>
                    <a:pt x="0" y="25331"/>
                    <a:pt x="25331" y="0"/>
                    <a:pt x="56578" y="0"/>
                  </a:cubicBezTo>
                  <a:cubicBezTo>
                    <a:pt x="87826" y="0"/>
                    <a:pt x="113157" y="25331"/>
                    <a:pt x="113157" y="565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443327" y="2353773"/>
              <a:ext cx="493343" cy="605453"/>
            </a:xfrm>
            <a:custGeom>
              <a:rect b="b" l="l" r="r" t="t"/>
              <a:pathLst>
                <a:path extrusionOk="0" h="605453" w="493343">
                  <a:moveTo>
                    <a:pt x="489204" y="4140"/>
                  </a:moveTo>
                  <a:cubicBezTo>
                    <a:pt x="483604" y="-1380"/>
                    <a:pt x="474611" y="-1380"/>
                    <a:pt x="469011" y="4140"/>
                  </a:cubicBezTo>
                  <a:lnTo>
                    <a:pt x="345948" y="127203"/>
                  </a:lnTo>
                  <a:cubicBezTo>
                    <a:pt x="336113" y="124427"/>
                    <a:pt x="325545" y="127114"/>
                    <a:pt x="318230" y="134251"/>
                  </a:cubicBezTo>
                  <a:cubicBezTo>
                    <a:pt x="316230" y="136252"/>
                    <a:pt x="280702" y="194354"/>
                    <a:pt x="280702" y="194354"/>
                  </a:cubicBezTo>
                  <a:lnTo>
                    <a:pt x="270034" y="148920"/>
                  </a:lnTo>
                  <a:cubicBezTo>
                    <a:pt x="268621" y="143062"/>
                    <a:pt x="265699" y="137676"/>
                    <a:pt x="261557" y="133299"/>
                  </a:cubicBezTo>
                  <a:cubicBezTo>
                    <a:pt x="244001" y="119108"/>
                    <a:pt x="223797" y="108552"/>
                    <a:pt x="202121" y="102247"/>
                  </a:cubicBezTo>
                  <a:cubicBezTo>
                    <a:pt x="186797" y="98970"/>
                    <a:pt x="171207" y="97089"/>
                    <a:pt x="155543" y="96628"/>
                  </a:cubicBezTo>
                  <a:cubicBezTo>
                    <a:pt x="139740" y="96871"/>
                    <a:pt x="124041" y="99242"/>
                    <a:pt x="108871" y="103676"/>
                  </a:cubicBezTo>
                  <a:cubicBezTo>
                    <a:pt x="86998" y="109410"/>
                    <a:pt x="66710" y="120027"/>
                    <a:pt x="49530" y="134728"/>
                  </a:cubicBezTo>
                  <a:cubicBezTo>
                    <a:pt x="45351" y="139078"/>
                    <a:pt x="42422" y="144474"/>
                    <a:pt x="41053" y="150349"/>
                  </a:cubicBezTo>
                  <a:cubicBezTo>
                    <a:pt x="41053" y="150349"/>
                    <a:pt x="0" y="322751"/>
                    <a:pt x="0" y="325609"/>
                  </a:cubicBezTo>
                  <a:cubicBezTo>
                    <a:pt x="0" y="341391"/>
                    <a:pt x="12794" y="354184"/>
                    <a:pt x="28575" y="354184"/>
                  </a:cubicBezTo>
                  <a:cubicBezTo>
                    <a:pt x="41222" y="353859"/>
                    <a:pt x="52150" y="345256"/>
                    <a:pt x="55436" y="333038"/>
                  </a:cubicBezTo>
                  <a:lnTo>
                    <a:pt x="85154" y="210070"/>
                  </a:lnTo>
                  <a:lnTo>
                    <a:pt x="85154" y="605453"/>
                  </a:lnTo>
                  <a:lnTo>
                    <a:pt x="141446" y="605453"/>
                  </a:lnTo>
                  <a:lnTo>
                    <a:pt x="141446" y="351040"/>
                  </a:lnTo>
                  <a:lnTo>
                    <a:pt x="170021" y="351040"/>
                  </a:lnTo>
                  <a:lnTo>
                    <a:pt x="170021" y="605453"/>
                  </a:lnTo>
                  <a:lnTo>
                    <a:pt x="226219" y="605453"/>
                  </a:lnTo>
                  <a:lnTo>
                    <a:pt x="226219" y="208261"/>
                  </a:lnTo>
                  <a:lnTo>
                    <a:pt x="236696" y="253028"/>
                  </a:lnTo>
                  <a:cubicBezTo>
                    <a:pt x="237423" y="256123"/>
                    <a:pt x="239479" y="258737"/>
                    <a:pt x="242316" y="260172"/>
                  </a:cubicBezTo>
                  <a:cubicBezTo>
                    <a:pt x="253269" y="268579"/>
                    <a:pt x="266612" y="273282"/>
                    <a:pt x="280416" y="273602"/>
                  </a:cubicBezTo>
                  <a:cubicBezTo>
                    <a:pt x="289404" y="274860"/>
                    <a:pt x="298310" y="270815"/>
                    <a:pt x="303276" y="263220"/>
                  </a:cubicBezTo>
                  <a:lnTo>
                    <a:pt x="361379" y="167970"/>
                  </a:lnTo>
                  <a:cubicBezTo>
                    <a:pt x="365092" y="162114"/>
                    <a:pt x="366486" y="155082"/>
                    <a:pt x="365284" y="148253"/>
                  </a:cubicBezTo>
                  <a:lnTo>
                    <a:pt x="489109" y="24428"/>
                  </a:lnTo>
                  <a:cubicBezTo>
                    <a:pt x="494717" y="18844"/>
                    <a:pt x="494760" y="9777"/>
                    <a:pt x="489204" y="41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622874" y="2225802"/>
              <a:ext cx="542925" cy="390525"/>
            </a:xfrm>
            <a:custGeom>
              <a:rect b="b" l="l" r="r" t="t"/>
              <a:pathLst>
                <a:path extrusionOk="0" h="390525" w="542925">
                  <a:moveTo>
                    <a:pt x="504825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72390"/>
                  </a:lnTo>
                  <a:cubicBezTo>
                    <a:pt x="14564" y="76354"/>
                    <a:pt x="27748" y="84266"/>
                    <a:pt x="38100" y="95250"/>
                  </a:cubicBezTo>
                  <a:lnTo>
                    <a:pt x="38100" y="38100"/>
                  </a:lnTo>
                  <a:lnTo>
                    <a:pt x="504825" y="38100"/>
                  </a:lnTo>
                  <a:lnTo>
                    <a:pt x="504825" y="352425"/>
                  </a:lnTo>
                  <a:lnTo>
                    <a:pt x="179737" y="352425"/>
                  </a:lnTo>
                  <a:lnTo>
                    <a:pt x="156496" y="390525"/>
                  </a:lnTo>
                  <a:lnTo>
                    <a:pt x="504825" y="390525"/>
                  </a:lnTo>
                  <a:cubicBezTo>
                    <a:pt x="525867" y="390525"/>
                    <a:pt x="542925" y="373467"/>
                    <a:pt x="542925" y="352425"/>
                  </a:cubicBezTo>
                  <a:lnTo>
                    <a:pt x="542925" y="38100"/>
                  </a:lnTo>
                  <a:cubicBezTo>
                    <a:pt x="542925" y="17058"/>
                    <a:pt x="525867" y="0"/>
                    <a:pt x="5048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2"/>
          <p:cNvSpPr/>
          <p:nvPr/>
        </p:nvSpPr>
        <p:spPr>
          <a:xfrm>
            <a:off x="4053484" y="3410426"/>
            <a:ext cx="616894" cy="2228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4312246" y="5042505"/>
            <a:ext cx="26922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algorithms</a:t>
            </a:r>
            <a:endParaRPr/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783" y="2587752"/>
            <a:ext cx="2206817" cy="229721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307783" y="5035544"/>
            <a:ext cx="20359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/>
          </a:p>
        </p:txBody>
      </p:sp>
      <p:sp>
        <p:nvSpPr>
          <p:cNvPr id="90" name="Google Shape;90;p2"/>
          <p:cNvSpPr txBox="1"/>
          <p:nvPr/>
        </p:nvSpPr>
        <p:spPr>
          <a:xfrm>
            <a:off x="4120831" y="1239776"/>
            <a:ext cx="30114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ground truth data for training</a:t>
            </a: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3078668" y="3290969"/>
            <a:ext cx="1572166" cy="7949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 rot="5400000">
            <a:off x="5098203" y="2386362"/>
            <a:ext cx="586764" cy="4251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9030701" y="1575194"/>
            <a:ext cx="20061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recommend content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402344" y="2822167"/>
            <a:ext cx="20061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sell products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9422808" y="3980058"/>
            <a:ext cx="22220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 decisions </a:t>
            </a:r>
            <a:endParaRPr/>
          </a:p>
        </p:txBody>
      </p:sp>
      <p:cxnSp>
        <p:nvCxnSpPr>
          <p:cNvPr id="96" name="Google Shape;96;p2"/>
          <p:cNvCxnSpPr/>
          <p:nvPr/>
        </p:nvCxnSpPr>
        <p:spPr>
          <a:xfrm flipH="1" rot="10800000">
            <a:off x="6766560" y="2587753"/>
            <a:ext cx="987552" cy="703216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" name="Google Shape;97;p2"/>
          <p:cNvCxnSpPr/>
          <p:nvPr/>
        </p:nvCxnSpPr>
        <p:spPr>
          <a:xfrm flipH="1" rot="10800000">
            <a:off x="6766560" y="3398895"/>
            <a:ext cx="1371600" cy="234415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" name="Google Shape;98;p2"/>
          <p:cNvCxnSpPr/>
          <p:nvPr/>
        </p:nvCxnSpPr>
        <p:spPr>
          <a:xfrm>
            <a:off x="6766560" y="3916029"/>
            <a:ext cx="1536192" cy="271923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" name="Google Shape;99;p2"/>
          <p:cNvSpPr txBox="1"/>
          <p:nvPr/>
        </p:nvSpPr>
        <p:spPr>
          <a:xfrm>
            <a:off x="8138160" y="5052922"/>
            <a:ext cx="32702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fections_exposure_paths.png" id="265" name="Google Shape;265;p19"/>
          <p:cNvPicPr preferRelativeResize="0"/>
          <p:nvPr/>
        </p:nvPicPr>
        <p:blipFill rotWithShape="1">
          <a:blip r:embed="rId3">
            <a:alphaModFix/>
          </a:blip>
          <a:srcRect b="0" l="310" r="3885" t="0"/>
          <a:stretch/>
        </p:blipFill>
        <p:spPr>
          <a:xfrm>
            <a:off x="6448883" y="2223593"/>
            <a:ext cx="4752517" cy="381589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Cumulative advantage in science: citations</a:t>
            </a:r>
            <a:endParaRPr/>
          </a:p>
        </p:txBody>
      </p:sp>
      <p:sp>
        <p:nvSpPr>
          <p:cNvPr id="267" name="Google Shape;267;p19"/>
          <p:cNvSpPr txBox="1"/>
          <p:nvPr>
            <p:ph idx="1" type="body"/>
          </p:nvPr>
        </p:nvSpPr>
        <p:spPr>
          <a:xfrm>
            <a:off x="609601" y="1146052"/>
            <a:ext cx="10980929" cy="1817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Citations beget citations: each citation of a paper exposes to a wider audience, creating opportunities for others to find and cite it in their work. </a:t>
            </a:r>
            <a:endParaRPr/>
          </a:p>
        </p:txBody>
      </p:sp>
      <p:grpSp>
        <p:nvGrpSpPr>
          <p:cNvPr id="268" name="Google Shape;268;p19"/>
          <p:cNvGrpSpPr/>
          <p:nvPr/>
        </p:nvGrpSpPr>
        <p:grpSpPr>
          <a:xfrm>
            <a:off x="1273602" y="2273332"/>
            <a:ext cx="3374598" cy="3868016"/>
            <a:chOff x="1372505" y="2085975"/>
            <a:chExt cx="3374598" cy="3868016"/>
          </a:xfrm>
        </p:grpSpPr>
        <p:sp>
          <p:nvSpPr>
            <p:cNvPr id="269" name="Google Shape;269;p19"/>
            <p:cNvSpPr/>
            <p:nvPr/>
          </p:nvSpPr>
          <p:spPr>
            <a:xfrm>
              <a:off x="2605516" y="3050163"/>
              <a:ext cx="548640" cy="54864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2605516" y="3757176"/>
              <a:ext cx="548640" cy="54864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2605516" y="4464189"/>
              <a:ext cx="548640" cy="54864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2605516" y="2343150"/>
              <a:ext cx="548640" cy="54864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2605516" y="5171204"/>
              <a:ext cx="548640" cy="54864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4" name="Google Shape;274;p19"/>
            <p:cNvCxnSpPr>
              <a:stCxn id="272" idx="2"/>
              <a:endCxn id="275" idx="7"/>
            </p:cNvCxnSpPr>
            <p:nvPr/>
          </p:nvCxnSpPr>
          <p:spPr>
            <a:xfrm flipH="1">
              <a:off x="1946716" y="2617470"/>
              <a:ext cx="658800" cy="1230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  <p:cxnSp>
          <p:nvCxnSpPr>
            <p:cNvPr id="276" name="Google Shape;276;p19"/>
            <p:cNvCxnSpPr>
              <a:stCxn id="269" idx="2"/>
              <a:endCxn id="275" idx="7"/>
            </p:cNvCxnSpPr>
            <p:nvPr/>
          </p:nvCxnSpPr>
          <p:spPr>
            <a:xfrm flipH="1">
              <a:off x="1946716" y="3324483"/>
              <a:ext cx="658800" cy="5235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  <p:cxnSp>
          <p:nvCxnSpPr>
            <p:cNvPr id="277" name="Google Shape;277;p19"/>
            <p:cNvCxnSpPr>
              <a:stCxn id="270" idx="2"/>
              <a:endCxn id="275" idx="6"/>
            </p:cNvCxnSpPr>
            <p:nvPr/>
          </p:nvCxnSpPr>
          <p:spPr>
            <a:xfrm flipH="1">
              <a:off x="2027116" y="4031496"/>
              <a:ext cx="578400" cy="105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  <p:sp>
          <p:nvSpPr>
            <p:cNvPr id="278" name="Google Shape;278;p19"/>
            <p:cNvSpPr/>
            <p:nvPr/>
          </p:nvSpPr>
          <p:spPr>
            <a:xfrm>
              <a:off x="1372505" y="2085975"/>
              <a:ext cx="3374598" cy="3868016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1478391" y="3767568"/>
              <a:ext cx="548640" cy="548640"/>
            </a:xfrm>
            <a:prstGeom prst="ellipse">
              <a:avLst/>
            </a:prstGeom>
            <a:solidFill>
              <a:srgbClr val="4F81BD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9" name="Google Shape;279;p19"/>
            <p:cNvCxnSpPr>
              <a:stCxn id="271" idx="2"/>
              <a:endCxn id="275" idx="5"/>
            </p:cNvCxnSpPr>
            <p:nvPr/>
          </p:nvCxnSpPr>
          <p:spPr>
            <a:xfrm rot="10800000">
              <a:off x="1946716" y="4236009"/>
              <a:ext cx="658800" cy="5025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  <p:cxnSp>
          <p:nvCxnSpPr>
            <p:cNvPr id="280" name="Google Shape;280;p19"/>
            <p:cNvCxnSpPr>
              <a:stCxn id="273" idx="2"/>
              <a:endCxn id="275" idx="5"/>
            </p:cNvCxnSpPr>
            <p:nvPr/>
          </p:nvCxnSpPr>
          <p:spPr>
            <a:xfrm rot="10800000">
              <a:off x="1946716" y="4235924"/>
              <a:ext cx="658800" cy="12096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  <p:sp>
          <p:nvSpPr>
            <p:cNvPr id="281" name="Google Shape;281;p19"/>
            <p:cNvSpPr/>
            <p:nvPr/>
          </p:nvSpPr>
          <p:spPr>
            <a:xfrm>
              <a:off x="3691366" y="3050163"/>
              <a:ext cx="548640" cy="548640"/>
            </a:xfrm>
            <a:prstGeom prst="ellipse">
              <a:avLst/>
            </a:prstGeom>
            <a:solidFill>
              <a:srgbClr val="9BBB59"/>
            </a:solidFill>
            <a:ln cap="flat" cmpd="sng" w="254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691366" y="3757176"/>
              <a:ext cx="548640" cy="548640"/>
            </a:xfrm>
            <a:prstGeom prst="ellipse">
              <a:avLst/>
            </a:prstGeom>
            <a:solidFill>
              <a:srgbClr val="9BBB59"/>
            </a:solidFill>
            <a:ln cap="flat" cmpd="sng" w="254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3691366" y="4464189"/>
              <a:ext cx="548640" cy="548640"/>
            </a:xfrm>
            <a:prstGeom prst="ellipse">
              <a:avLst/>
            </a:prstGeom>
            <a:solidFill>
              <a:srgbClr val="9BBB59"/>
            </a:solidFill>
            <a:ln cap="flat" cmpd="sng" w="254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3691366" y="5171204"/>
              <a:ext cx="548640" cy="548640"/>
            </a:xfrm>
            <a:prstGeom prst="ellipse">
              <a:avLst/>
            </a:prstGeom>
            <a:solidFill>
              <a:srgbClr val="9BBB59"/>
            </a:solidFill>
            <a:ln cap="flat" cmpd="sng" w="254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3691366" y="2343150"/>
              <a:ext cx="548640" cy="548640"/>
            </a:xfrm>
            <a:prstGeom prst="ellipse">
              <a:avLst/>
            </a:prstGeom>
            <a:solidFill>
              <a:srgbClr val="9BBB59"/>
            </a:solidFill>
            <a:ln cap="flat" cmpd="sng" w="254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6" name="Google Shape;286;p19"/>
            <p:cNvCxnSpPr>
              <a:stCxn id="285" idx="2"/>
              <a:endCxn id="272" idx="6"/>
            </p:cNvCxnSpPr>
            <p:nvPr/>
          </p:nvCxnSpPr>
          <p:spPr>
            <a:xfrm rot="10800000">
              <a:off x="3154066" y="2617470"/>
              <a:ext cx="537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  <p:cxnSp>
          <p:nvCxnSpPr>
            <p:cNvPr id="287" name="Google Shape;287;p19"/>
            <p:cNvCxnSpPr>
              <a:stCxn id="281" idx="2"/>
              <a:endCxn id="269" idx="6"/>
            </p:cNvCxnSpPr>
            <p:nvPr/>
          </p:nvCxnSpPr>
          <p:spPr>
            <a:xfrm rot="10800000">
              <a:off x="3154066" y="3324483"/>
              <a:ext cx="537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  <p:cxnSp>
          <p:nvCxnSpPr>
            <p:cNvPr id="288" name="Google Shape;288;p19"/>
            <p:cNvCxnSpPr>
              <a:stCxn id="282" idx="2"/>
              <a:endCxn id="270" idx="6"/>
            </p:cNvCxnSpPr>
            <p:nvPr/>
          </p:nvCxnSpPr>
          <p:spPr>
            <a:xfrm rot="10800000">
              <a:off x="3154066" y="4031496"/>
              <a:ext cx="537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  <p:cxnSp>
          <p:nvCxnSpPr>
            <p:cNvPr id="289" name="Google Shape;289;p19"/>
            <p:cNvCxnSpPr>
              <a:stCxn id="283" idx="2"/>
              <a:endCxn id="271" idx="6"/>
            </p:cNvCxnSpPr>
            <p:nvPr/>
          </p:nvCxnSpPr>
          <p:spPr>
            <a:xfrm rot="10800000">
              <a:off x="3154066" y="4738509"/>
              <a:ext cx="537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  <p:cxnSp>
          <p:nvCxnSpPr>
            <p:cNvPr id="290" name="Google Shape;290;p19"/>
            <p:cNvCxnSpPr>
              <a:stCxn id="284" idx="2"/>
              <a:endCxn id="273" idx="6"/>
            </p:cNvCxnSpPr>
            <p:nvPr/>
          </p:nvCxnSpPr>
          <p:spPr>
            <a:xfrm rot="10800000">
              <a:off x="3154066" y="5445524"/>
              <a:ext cx="537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40000" rotWithShape="0" dir="5400000" dist="20000">
                <a:srgbClr val="808080">
                  <a:alpha val="37647"/>
                </a:srgbClr>
              </a:outerShdw>
            </a:effectLst>
          </p:spPr>
        </p:cxnSp>
      </p:grpSp>
      <p:sp>
        <p:nvSpPr>
          <p:cNvPr id="291" name="Google Shape;291;p19"/>
          <p:cNvSpPr txBox="1"/>
          <p:nvPr/>
        </p:nvSpPr>
        <p:spPr>
          <a:xfrm>
            <a:off x="1307091" y="4473509"/>
            <a:ext cx="8010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paper</a:t>
            </a:r>
            <a:endParaRPr/>
          </a:p>
        </p:txBody>
      </p:sp>
      <p:sp>
        <p:nvSpPr>
          <p:cNvPr id="292" name="Google Shape;292;p19"/>
          <p:cNvSpPr txBox="1"/>
          <p:nvPr/>
        </p:nvSpPr>
        <p:spPr>
          <a:xfrm>
            <a:off x="1567405" y="5350644"/>
            <a:ext cx="10294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citations</a:t>
            </a:r>
            <a:endParaRPr/>
          </a:p>
        </p:txBody>
      </p:sp>
      <p:sp>
        <p:nvSpPr>
          <p:cNvPr id="293" name="Google Shape;293;p19"/>
          <p:cNvSpPr txBox="1"/>
          <p:nvPr/>
        </p:nvSpPr>
        <p:spPr>
          <a:xfrm>
            <a:off x="3207101" y="5801199"/>
            <a:ext cx="1265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Exposures</a:t>
            </a:r>
            <a:endParaRPr/>
          </a:p>
        </p:txBody>
      </p:sp>
      <p:sp>
        <p:nvSpPr>
          <p:cNvPr id="294" name="Google Shape;294;p19"/>
          <p:cNvSpPr txBox="1"/>
          <p:nvPr/>
        </p:nvSpPr>
        <p:spPr>
          <a:xfrm>
            <a:off x="7887002" y="5812309"/>
            <a:ext cx="242537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Exposures</a:t>
            </a:r>
            <a:endParaRPr/>
          </a:p>
        </p:txBody>
      </p:sp>
      <p:sp>
        <p:nvSpPr>
          <p:cNvPr id="295" name="Google Shape;295;p19"/>
          <p:cNvSpPr txBox="1"/>
          <p:nvPr/>
        </p:nvSpPr>
        <p:spPr>
          <a:xfrm rot="-5400000">
            <a:off x="5159400" y="3829787"/>
            <a:ext cx="273844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new citations</a:t>
            </a:r>
            <a:endParaRPr/>
          </a:p>
        </p:txBody>
      </p:sp>
      <p:sp>
        <p:nvSpPr>
          <p:cNvPr id="296" name="Google Shape;296;p19"/>
          <p:cNvSpPr txBox="1"/>
          <p:nvPr/>
        </p:nvSpPr>
        <p:spPr>
          <a:xfrm>
            <a:off x="9165515" y="4665362"/>
            <a:ext cx="13553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APS paper citations</a:t>
            </a:r>
            <a:endParaRPr/>
          </a:p>
        </p:txBody>
      </p:sp>
      <p:sp>
        <p:nvSpPr>
          <p:cNvPr id="297" name="Google Shape;297;p19"/>
          <p:cNvSpPr txBox="1"/>
          <p:nvPr/>
        </p:nvSpPr>
        <p:spPr>
          <a:xfrm>
            <a:off x="5824943" y="6291216"/>
            <a:ext cx="40675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https://arxiv.org/abs/1710.00269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Inequality of recognition: citations</a:t>
            </a:r>
            <a:endParaRPr/>
          </a:p>
        </p:txBody>
      </p:sp>
      <p:sp>
        <p:nvSpPr>
          <p:cNvPr id="303" name="Google Shape;303;p20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number of citations is </a:t>
            </a:r>
            <a:r>
              <a:rPr lang="en-US" u="sng"/>
              <a:t>highly skewed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Most researchers have only a few citations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 small number of researchers have large number of citations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Gini ~ 0.6-0.7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Similar distribution for the number of followers on Twitter, the number of “likes” tweets receive, etc. </a:t>
            </a:r>
            <a:endParaRPr/>
          </a:p>
        </p:txBody>
      </p:sp>
      <p:pic>
        <p:nvPicPr>
          <p:cNvPr id="304" name="Google Shape;30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175364"/>
            <a:ext cx="5384800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 txBox="1"/>
          <p:nvPr/>
        </p:nvSpPr>
        <p:spPr>
          <a:xfrm>
            <a:off x="2275981" y="5890808"/>
            <a:ext cx="20520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citations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Inequality in science</a:t>
            </a:r>
            <a:endParaRPr/>
          </a:p>
        </p:txBody>
      </p:sp>
      <p:pic>
        <p:nvPicPr>
          <p:cNvPr id="311" name="Google Shape;311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5625"/>
            <a:ext cx="50800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7600" y="1732936"/>
            <a:ext cx="5384800" cy="3903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1"/>
          <p:cNvSpPr txBox="1"/>
          <p:nvPr/>
        </p:nvSpPr>
        <p:spPr>
          <a:xfrm>
            <a:off x="6646750" y="5587007"/>
            <a:ext cx="52991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Nielsen, M. W., &amp; Andersen, J. P. (2021). Global citation inequality is on the rise. </a:t>
            </a:r>
            <a:r>
              <a:rPr i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Proceedings of the National Academy of Sciences</a:t>
            </a: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</a:t>
            </a:r>
            <a:r>
              <a:rPr i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118</a:t>
            </a: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(7).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6646749" y="1005636"/>
            <a:ext cx="49356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handful of authors dominate citations: Share of citations going to the top-1% most-cited authors</a:t>
            </a:r>
            <a:endParaRPr/>
          </a:p>
        </p:txBody>
      </p:sp>
      <p:sp>
        <p:nvSpPr>
          <p:cNvPr id="315" name="Google Shape;315;p21"/>
          <p:cNvSpPr txBox="1"/>
          <p:nvPr/>
        </p:nvSpPr>
        <p:spPr>
          <a:xfrm>
            <a:off x="652522" y="1106706"/>
            <a:ext cx="39189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handful of papers dominates citations</a:t>
            </a:r>
            <a:endParaRPr/>
          </a:p>
        </p:txBody>
      </p:sp>
      <p:sp>
        <p:nvSpPr>
          <p:cNvPr id="316" name="Google Shape;316;p21"/>
          <p:cNvSpPr txBox="1"/>
          <p:nvPr/>
        </p:nvSpPr>
        <p:spPr>
          <a:xfrm>
            <a:off x="976851" y="5636239"/>
            <a:ext cx="48572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Barabási, A. L., Song, C., &amp; Wang, D. (2012). Handful of papers dominates citation. </a:t>
            </a:r>
            <a:r>
              <a:rPr i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Nature</a:t>
            </a: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</a:t>
            </a:r>
            <a:r>
              <a:rPr i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491</a:t>
            </a: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(7422), 40-40.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COGNITIVE BIASES</a:t>
            </a:r>
            <a:endParaRPr/>
          </a:p>
        </p:txBody>
      </p:sp>
      <p:sp>
        <p:nvSpPr>
          <p:cNvPr id="322" name="Google Shape;322;p2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Bounded rationality (aka “thinking is hard”)</a:t>
            </a:r>
            <a:endParaRPr/>
          </a:p>
        </p:txBody>
      </p:sp>
      <p:sp>
        <p:nvSpPr>
          <p:cNvPr id="329" name="Google Shape;329;p23"/>
          <p:cNvSpPr txBox="1"/>
          <p:nvPr>
            <p:ph idx="1" type="body"/>
          </p:nvPr>
        </p:nvSpPr>
        <p:spPr>
          <a:xfrm>
            <a:off x="846428" y="3240188"/>
            <a:ext cx="4169709" cy="305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Bounded rationality</a:t>
            </a:r>
            <a:r>
              <a:rPr lang="en-US" sz="24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Constraints of available time, information, and cognitive capacity limit human ability to make rational decisions</a:t>
            </a:r>
            <a:endParaRPr/>
          </a:p>
        </p:txBody>
      </p:sp>
      <p:sp>
        <p:nvSpPr>
          <p:cNvPr id="330" name="Google Shape;330;p23"/>
          <p:cNvSpPr txBox="1"/>
          <p:nvPr>
            <p:ph idx="2" type="body"/>
          </p:nvPr>
        </p:nvSpPr>
        <p:spPr>
          <a:xfrm>
            <a:off x="5861770" y="3152140"/>
            <a:ext cx="4823446" cy="305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Heuristics and biases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Mental shortcuts that help people make quick, but less accurate decisions, by focusing brain’s limited resources on the most salient information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https://digitalcollections.library.cmu.edu/portal/images/simon_col.jpg" id="331" name="Google Shape;3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531" y="1180782"/>
            <a:ext cx="1645919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3"/>
          <p:cNvSpPr txBox="1"/>
          <p:nvPr/>
        </p:nvSpPr>
        <p:spPr>
          <a:xfrm>
            <a:off x="1692061" y="2901633"/>
            <a:ext cx="16385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Herbert A. Simon</a:t>
            </a:r>
            <a:endParaRPr/>
          </a:p>
        </p:txBody>
      </p:sp>
      <p:pic>
        <p:nvPicPr>
          <p:cNvPr descr="Daniel KAHNEMAN.jpg" id="333" name="Google Shape;333;p23"/>
          <p:cNvPicPr preferRelativeResize="0"/>
          <p:nvPr/>
        </p:nvPicPr>
        <p:blipFill rotWithShape="1">
          <a:blip r:embed="rId4">
            <a:alphaModFix/>
          </a:blip>
          <a:srcRect b="14428" l="3200" r="570" t="4344"/>
          <a:stretch/>
        </p:blipFill>
        <p:spPr>
          <a:xfrm>
            <a:off x="6281443" y="1180782"/>
            <a:ext cx="1634012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3"/>
          <p:cNvSpPr txBox="1"/>
          <p:nvPr/>
        </p:nvSpPr>
        <p:spPr>
          <a:xfrm>
            <a:off x="6126198" y="2826702"/>
            <a:ext cx="16498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Daniel Kahneman</a:t>
            </a:r>
            <a:endParaRPr sz="1600">
              <a:solidFill>
                <a:srgbClr val="7F7F7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http://andrewjameson.com/posts/files/%2F2013%2F02%2Fkahneman_tversky.jpg" id="335" name="Google Shape;335;p23"/>
          <p:cNvPicPr preferRelativeResize="0"/>
          <p:nvPr/>
        </p:nvPicPr>
        <p:blipFill rotWithShape="1">
          <a:blip r:embed="rId5">
            <a:alphaModFix/>
          </a:blip>
          <a:srcRect b="14187" l="51874" r="0" t="2997"/>
          <a:stretch/>
        </p:blipFill>
        <p:spPr>
          <a:xfrm>
            <a:off x="8082746" y="1180782"/>
            <a:ext cx="1632245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3"/>
          <p:cNvSpPr txBox="1"/>
          <p:nvPr/>
        </p:nvSpPr>
        <p:spPr>
          <a:xfrm>
            <a:off x="8207024" y="2809823"/>
            <a:ext cx="13587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Amos Tversky</a:t>
            </a:r>
            <a:endParaRPr sz="1600">
              <a:solidFill>
                <a:srgbClr val="7F7F7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6096000" y="5370790"/>
            <a:ext cx="46505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[Tversy and Kahneman (1974). Judgment under uncertainty: Heuristics and biases. </a:t>
            </a:r>
            <a:r>
              <a:rPr i="1"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Science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Kahneman (2011) </a:t>
            </a:r>
            <a:r>
              <a:rPr i="1"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Thinking Fast and Slow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 ]</a:t>
            </a:r>
            <a:endParaRPr/>
          </a:p>
        </p:txBody>
      </p:sp>
      <p:sp>
        <p:nvSpPr>
          <p:cNvPr id="338" name="Google Shape;338;p23"/>
          <p:cNvSpPr/>
          <p:nvPr/>
        </p:nvSpPr>
        <p:spPr>
          <a:xfrm>
            <a:off x="806555" y="5216344"/>
            <a:ext cx="46505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[Simon (1957). "A Behavioral Model of Rational Choice", in Mathematical Essays on Rational Human Behavior in a Social Setting.]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-images-1.medium.com/max/2000/1*71TzKnr7bzXU_l_pU6DCNA.jpeg" id="343" name="Google Shape;343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444" y="0"/>
            <a:ext cx="85778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individual biases affect online behavior</a:t>
            </a:r>
            <a:endParaRPr/>
          </a:p>
        </p:txBody>
      </p:sp>
      <p:pic>
        <p:nvPicPr>
          <p:cNvPr id="349" name="Google Shape;349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0121" y="1146175"/>
            <a:ext cx="4039696" cy="497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near the top or near images attracts attention</a:t>
            </a:r>
            <a:endParaRPr/>
          </a:p>
        </p:txBody>
      </p:sp>
      <p:pic>
        <p:nvPicPr>
          <p:cNvPr id="355" name="Google Shape;355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833" y="1146175"/>
            <a:ext cx="7660943" cy="497998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6"/>
          <p:cNvSpPr txBox="1"/>
          <p:nvPr/>
        </p:nvSpPr>
        <p:spPr>
          <a:xfrm>
            <a:off x="372862" y="2024978"/>
            <a:ext cx="229931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 bias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People pay more attention to items at the top of the screen or a list of items [Payne 1951]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 proof bias</a:t>
            </a:r>
            <a:endParaRPr/>
          </a:p>
        </p:txBody>
      </p:sp>
      <p:sp>
        <p:nvSpPr>
          <p:cNvPr id="362" name="Google Shape;362;p27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Signals from other people affect our judgment.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“social conformity,” “the herding effect”, or “the bandwagon effect”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Facebook to Fight against Envy, Hides the Overall Likes Count on Posts /  Digital Information World" id="363" name="Google Shape;3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5" y="2362716"/>
            <a:ext cx="5264150" cy="342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Negativity bias: Bad is stronger than good*</a:t>
            </a:r>
            <a:endParaRPr/>
          </a:p>
        </p:txBody>
      </p:sp>
      <p:pic>
        <p:nvPicPr>
          <p:cNvPr descr="Scales of justice outline" id="369" name="Google Shape;36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500" y="1516669"/>
            <a:ext cx="3517009" cy="351700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>
            <p:ph idx="2" type="body"/>
          </p:nvPr>
        </p:nvSpPr>
        <p:spPr>
          <a:xfrm>
            <a:off x="5310909" y="1477818"/>
            <a:ext cx="5771990" cy="4778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Asymmetry in human perception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Criticism affects us more than praise; Negative first impressions are harder to overcome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Negative emotions have stronger impact than positive emotions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News coverage is mostly negative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Negatively-biased credulity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Negative information (e.g., about threats) is more likely to be believed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Associated with ideology; conservatives more likely to believe negative information</a:t>
            </a:r>
            <a:endParaRPr/>
          </a:p>
        </p:txBody>
      </p:sp>
      <p:sp>
        <p:nvSpPr>
          <p:cNvPr id="371" name="Google Shape;371;p28"/>
          <p:cNvSpPr txBox="1"/>
          <p:nvPr/>
        </p:nvSpPr>
        <p:spPr>
          <a:xfrm>
            <a:off x="1376516" y="3131041"/>
            <a:ext cx="5453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  <a:endParaRPr/>
          </a:p>
        </p:txBody>
      </p:sp>
      <p:sp>
        <p:nvSpPr>
          <p:cNvPr id="372" name="Google Shape;372;p28"/>
          <p:cNvSpPr txBox="1"/>
          <p:nvPr/>
        </p:nvSpPr>
        <p:spPr>
          <a:xfrm>
            <a:off x="3163449" y="2952007"/>
            <a:ext cx="11288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  <a:endParaRPr/>
          </a:p>
        </p:txBody>
      </p:sp>
      <p:sp>
        <p:nvSpPr>
          <p:cNvPr id="373" name="Google Shape;373;p28"/>
          <p:cNvSpPr txBox="1"/>
          <p:nvPr/>
        </p:nvSpPr>
        <p:spPr>
          <a:xfrm>
            <a:off x="417509" y="5581797"/>
            <a:ext cx="98730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Baumeister, R. F., Bratslavsky, E., Finkenauer, C., &amp; Vohs, K. D. (2001). Bad is stronger than good. </a:t>
            </a: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of general psychology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5(4), 323-370.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pipeline</a:t>
            </a:r>
            <a:endParaRPr/>
          </a:p>
        </p:txBody>
      </p:sp>
      <p:pic>
        <p:nvPicPr>
          <p:cNvPr descr="Gears outline"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511" y="3072221"/>
            <a:ext cx="1328277" cy="1328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bulb and gear with solid fill" id="107" name="Google Shape;1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5632" y="3887975"/>
            <a:ext cx="10563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llar with solid fill"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9323" y="271891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arth globe: Africa and Europe with solid fill" id="109" name="Google Shape;10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1899" y="1627862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3"/>
          <p:cNvGrpSpPr/>
          <p:nvPr/>
        </p:nvGrpSpPr>
        <p:grpSpPr>
          <a:xfrm>
            <a:off x="3308899" y="1622411"/>
            <a:ext cx="722472" cy="733424"/>
            <a:chOff x="3443327" y="2225802"/>
            <a:chExt cx="722472" cy="733424"/>
          </a:xfrm>
        </p:grpSpPr>
        <p:sp>
          <p:nvSpPr>
            <p:cNvPr id="111" name="Google Shape;111;p3"/>
            <p:cNvSpPr/>
            <p:nvPr/>
          </p:nvSpPr>
          <p:spPr>
            <a:xfrm>
              <a:off x="3542292" y="2323147"/>
              <a:ext cx="113157" cy="113157"/>
            </a:xfrm>
            <a:custGeom>
              <a:rect b="b" l="l" r="r" t="t"/>
              <a:pathLst>
                <a:path extrusionOk="0" h="113157" w="113157">
                  <a:moveTo>
                    <a:pt x="113157" y="56579"/>
                  </a:moveTo>
                  <a:cubicBezTo>
                    <a:pt x="113157" y="87826"/>
                    <a:pt x="87826" y="113157"/>
                    <a:pt x="56578" y="113157"/>
                  </a:cubicBezTo>
                  <a:cubicBezTo>
                    <a:pt x="25331" y="113157"/>
                    <a:pt x="0" y="87826"/>
                    <a:pt x="0" y="56578"/>
                  </a:cubicBezTo>
                  <a:cubicBezTo>
                    <a:pt x="0" y="25331"/>
                    <a:pt x="25331" y="0"/>
                    <a:pt x="56578" y="0"/>
                  </a:cubicBezTo>
                  <a:cubicBezTo>
                    <a:pt x="87826" y="0"/>
                    <a:pt x="113157" y="25331"/>
                    <a:pt x="113157" y="565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443327" y="2353773"/>
              <a:ext cx="493343" cy="605453"/>
            </a:xfrm>
            <a:custGeom>
              <a:rect b="b" l="l" r="r" t="t"/>
              <a:pathLst>
                <a:path extrusionOk="0" h="605453" w="493343">
                  <a:moveTo>
                    <a:pt x="489204" y="4140"/>
                  </a:moveTo>
                  <a:cubicBezTo>
                    <a:pt x="483604" y="-1380"/>
                    <a:pt x="474611" y="-1380"/>
                    <a:pt x="469011" y="4140"/>
                  </a:cubicBezTo>
                  <a:lnTo>
                    <a:pt x="345948" y="127203"/>
                  </a:lnTo>
                  <a:cubicBezTo>
                    <a:pt x="336113" y="124427"/>
                    <a:pt x="325545" y="127114"/>
                    <a:pt x="318230" y="134251"/>
                  </a:cubicBezTo>
                  <a:cubicBezTo>
                    <a:pt x="316230" y="136252"/>
                    <a:pt x="280702" y="194354"/>
                    <a:pt x="280702" y="194354"/>
                  </a:cubicBezTo>
                  <a:lnTo>
                    <a:pt x="270034" y="148920"/>
                  </a:lnTo>
                  <a:cubicBezTo>
                    <a:pt x="268621" y="143062"/>
                    <a:pt x="265699" y="137676"/>
                    <a:pt x="261557" y="133299"/>
                  </a:cubicBezTo>
                  <a:cubicBezTo>
                    <a:pt x="244001" y="119108"/>
                    <a:pt x="223797" y="108552"/>
                    <a:pt x="202121" y="102247"/>
                  </a:cubicBezTo>
                  <a:cubicBezTo>
                    <a:pt x="186797" y="98970"/>
                    <a:pt x="171207" y="97089"/>
                    <a:pt x="155543" y="96628"/>
                  </a:cubicBezTo>
                  <a:cubicBezTo>
                    <a:pt x="139740" y="96871"/>
                    <a:pt x="124041" y="99242"/>
                    <a:pt x="108871" y="103676"/>
                  </a:cubicBezTo>
                  <a:cubicBezTo>
                    <a:pt x="86998" y="109410"/>
                    <a:pt x="66710" y="120027"/>
                    <a:pt x="49530" y="134728"/>
                  </a:cubicBezTo>
                  <a:cubicBezTo>
                    <a:pt x="45351" y="139078"/>
                    <a:pt x="42422" y="144474"/>
                    <a:pt x="41053" y="150349"/>
                  </a:cubicBezTo>
                  <a:cubicBezTo>
                    <a:pt x="41053" y="150349"/>
                    <a:pt x="0" y="322751"/>
                    <a:pt x="0" y="325609"/>
                  </a:cubicBezTo>
                  <a:cubicBezTo>
                    <a:pt x="0" y="341391"/>
                    <a:pt x="12794" y="354184"/>
                    <a:pt x="28575" y="354184"/>
                  </a:cubicBezTo>
                  <a:cubicBezTo>
                    <a:pt x="41222" y="353859"/>
                    <a:pt x="52150" y="345256"/>
                    <a:pt x="55436" y="333038"/>
                  </a:cubicBezTo>
                  <a:lnTo>
                    <a:pt x="85154" y="210070"/>
                  </a:lnTo>
                  <a:lnTo>
                    <a:pt x="85154" y="605453"/>
                  </a:lnTo>
                  <a:lnTo>
                    <a:pt x="141446" y="605453"/>
                  </a:lnTo>
                  <a:lnTo>
                    <a:pt x="141446" y="351040"/>
                  </a:lnTo>
                  <a:lnTo>
                    <a:pt x="170021" y="351040"/>
                  </a:lnTo>
                  <a:lnTo>
                    <a:pt x="170021" y="605453"/>
                  </a:lnTo>
                  <a:lnTo>
                    <a:pt x="226219" y="605453"/>
                  </a:lnTo>
                  <a:lnTo>
                    <a:pt x="226219" y="208261"/>
                  </a:lnTo>
                  <a:lnTo>
                    <a:pt x="236696" y="253028"/>
                  </a:lnTo>
                  <a:cubicBezTo>
                    <a:pt x="237423" y="256123"/>
                    <a:pt x="239479" y="258737"/>
                    <a:pt x="242316" y="260172"/>
                  </a:cubicBezTo>
                  <a:cubicBezTo>
                    <a:pt x="253269" y="268579"/>
                    <a:pt x="266612" y="273282"/>
                    <a:pt x="280416" y="273602"/>
                  </a:cubicBezTo>
                  <a:cubicBezTo>
                    <a:pt x="289404" y="274860"/>
                    <a:pt x="298310" y="270815"/>
                    <a:pt x="303276" y="263220"/>
                  </a:cubicBezTo>
                  <a:lnTo>
                    <a:pt x="361379" y="167970"/>
                  </a:lnTo>
                  <a:cubicBezTo>
                    <a:pt x="365092" y="162114"/>
                    <a:pt x="366486" y="155082"/>
                    <a:pt x="365284" y="148253"/>
                  </a:cubicBezTo>
                  <a:lnTo>
                    <a:pt x="489109" y="24428"/>
                  </a:lnTo>
                  <a:cubicBezTo>
                    <a:pt x="494717" y="18844"/>
                    <a:pt x="494760" y="9777"/>
                    <a:pt x="489204" y="41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622874" y="2225802"/>
              <a:ext cx="542925" cy="390525"/>
            </a:xfrm>
            <a:custGeom>
              <a:rect b="b" l="l" r="r" t="t"/>
              <a:pathLst>
                <a:path extrusionOk="0" h="390525" w="542925">
                  <a:moveTo>
                    <a:pt x="504825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72390"/>
                  </a:lnTo>
                  <a:cubicBezTo>
                    <a:pt x="14564" y="76354"/>
                    <a:pt x="27748" y="84266"/>
                    <a:pt x="38100" y="95250"/>
                  </a:cubicBezTo>
                  <a:lnTo>
                    <a:pt x="38100" y="38100"/>
                  </a:lnTo>
                  <a:lnTo>
                    <a:pt x="504825" y="38100"/>
                  </a:lnTo>
                  <a:lnTo>
                    <a:pt x="504825" y="352425"/>
                  </a:lnTo>
                  <a:lnTo>
                    <a:pt x="179737" y="352425"/>
                  </a:lnTo>
                  <a:lnTo>
                    <a:pt x="156496" y="390525"/>
                  </a:lnTo>
                  <a:lnTo>
                    <a:pt x="504825" y="390525"/>
                  </a:lnTo>
                  <a:cubicBezTo>
                    <a:pt x="525867" y="390525"/>
                    <a:pt x="542925" y="373467"/>
                    <a:pt x="542925" y="352425"/>
                  </a:cubicBezTo>
                  <a:lnTo>
                    <a:pt x="542925" y="38100"/>
                  </a:lnTo>
                  <a:cubicBezTo>
                    <a:pt x="542925" y="17058"/>
                    <a:pt x="525867" y="0"/>
                    <a:pt x="5048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3"/>
          <p:cNvSpPr/>
          <p:nvPr/>
        </p:nvSpPr>
        <p:spPr>
          <a:xfrm>
            <a:off x="4053484" y="3410426"/>
            <a:ext cx="616894" cy="2228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312246" y="5042505"/>
            <a:ext cx="26922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algorithms</a:t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783" y="2587752"/>
            <a:ext cx="2206817" cy="2297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07783" y="5035544"/>
            <a:ext cx="20359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4120831" y="1239776"/>
            <a:ext cx="30114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ground truth data for training</a:t>
            </a:r>
            <a:endParaRPr/>
          </a:p>
        </p:txBody>
      </p:sp>
      <p:sp>
        <p:nvSpPr>
          <p:cNvPr id="119" name="Google Shape;119;p3"/>
          <p:cNvSpPr/>
          <p:nvPr/>
        </p:nvSpPr>
        <p:spPr>
          <a:xfrm>
            <a:off x="3078668" y="3290969"/>
            <a:ext cx="1572166" cy="7949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 rot="5400000">
            <a:off x="5098203" y="2386362"/>
            <a:ext cx="586764" cy="4251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9030701" y="1575194"/>
            <a:ext cx="20061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recommend content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9402344" y="2822167"/>
            <a:ext cx="20061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sell products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9422808" y="3980058"/>
            <a:ext cx="22220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 decisions </a:t>
            </a:r>
            <a:endParaRPr/>
          </a:p>
        </p:txBody>
      </p:sp>
      <p:cxnSp>
        <p:nvCxnSpPr>
          <p:cNvPr id="124" name="Google Shape;124;p3"/>
          <p:cNvCxnSpPr/>
          <p:nvPr/>
        </p:nvCxnSpPr>
        <p:spPr>
          <a:xfrm flipH="1" rot="10800000">
            <a:off x="6766560" y="2587753"/>
            <a:ext cx="987552" cy="703216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" name="Google Shape;125;p3"/>
          <p:cNvCxnSpPr/>
          <p:nvPr/>
        </p:nvCxnSpPr>
        <p:spPr>
          <a:xfrm flipH="1" rot="10800000">
            <a:off x="6766560" y="3398895"/>
            <a:ext cx="1371600" cy="234415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" name="Google Shape;126;p3"/>
          <p:cNvCxnSpPr/>
          <p:nvPr/>
        </p:nvCxnSpPr>
        <p:spPr>
          <a:xfrm>
            <a:off x="6766560" y="3916029"/>
            <a:ext cx="1536192" cy="271923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3"/>
          <p:cNvSpPr txBox="1"/>
          <p:nvPr/>
        </p:nvSpPr>
        <p:spPr>
          <a:xfrm>
            <a:off x="8138160" y="5052922"/>
            <a:ext cx="32702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applications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155683" y="938942"/>
            <a:ext cx="3332763" cy="4980115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is biased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Gender, Race, Sex, …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Linguistic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Geographic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Political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Educational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Economic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Technological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collection is biased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Incomplete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Non-representative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Measurability bias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3946893" y="908837"/>
            <a:ext cx="3332763" cy="4980115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Training data is biased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Noisy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Subjective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Biased</a:t>
            </a:r>
            <a:endParaRPr/>
          </a:p>
          <a:p>
            <a:pPr indent="-215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Algorithms are biased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Unfair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Biased process for measuring bias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Defining outcomes, objective functions, …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8075689" y="858838"/>
            <a:ext cx="3332763" cy="4980115"/>
          </a:xfrm>
          <a:prstGeom prst="rect">
            <a:avLst/>
          </a:prstGeom>
          <a:solidFill>
            <a:srgbClr val="F2DADA">
              <a:alpha val="8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People are biased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Cognitive bias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Personality bias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bias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Cultural bias</a:t>
            </a:r>
            <a:endParaRPr/>
          </a:p>
          <a:p>
            <a:pPr indent="-342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bias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1589513" y="5173789"/>
            <a:ext cx="8101008" cy="895844"/>
            <a:chOff x="1829210" y="5599269"/>
            <a:chExt cx="8101008" cy="895844"/>
          </a:xfrm>
        </p:grpSpPr>
        <p:cxnSp>
          <p:nvCxnSpPr>
            <p:cNvPr id="132" name="Google Shape;132;p3"/>
            <p:cNvCxnSpPr/>
            <p:nvPr/>
          </p:nvCxnSpPr>
          <p:spPr>
            <a:xfrm rot="5400000">
              <a:off x="5669662" y="1758817"/>
              <a:ext cx="420105" cy="8101008"/>
            </a:xfrm>
            <a:prstGeom prst="bentConnector3">
              <a:avLst>
                <a:gd fmla="val 344935" name="adj1"/>
              </a:avLst>
            </a:prstGeom>
            <a:noFill/>
            <a:ln cap="flat" cmpd="sng" w="7620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33" name="Google Shape;133;p3"/>
            <p:cNvSpPr txBox="1"/>
            <p:nvPr/>
          </p:nvSpPr>
          <p:spPr>
            <a:xfrm>
              <a:off x="2935224" y="6033447"/>
              <a:ext cx="5356372" cy="461665"/>
            </a:xfrm>
            <a:prstGeom prst="rect">
              <a:avLst/>
            </a:prstGeom>
            <a:solidFill>
              <a:srgbClr val="F2DA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Feedback creates more data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Halo effect </a:t>
            </a:r>
            <a:endParaRPr/>
          </a:p>
        </p:txBody>
      </p:sp>
      <p:sp>
        <p:nvSpPr>
          <p:cNvPr id="379" name="Google Shape;379;p29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Tendency for positive impressions of a person in one area to positively or negatively influence one's opinion or feelings in other areas.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One trait of a person or a thing is used to make an overall judgment about them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What Is the Halo Effect?" id="380" name="Google Shape;380;p2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600" y="1889655"/>
            <a:ext cx="5384800" cy="358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INTERACTIONS BETWEEN COGNITIVE BIASES &amp; </a:t>
            </a:r>
            <a:br>
              <a:rPr lang="en-US"/>
            </a:br>
            <a:r>
              <a:rPr lang="en-US"/>
              <a:t>ALGORITHMS</a:t>
            </a:r>
            <a:endParaRPr/>
          </a:p>
        </p:txBody>
      </p:sp>
      <p:sp>
        <p:nvSpPr>
          <p:cNvPr id="386" name="Google Shape;386;p30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Crowdsourced ranking</a:t>
            </a:r>
            <a:endParaRPr/>
          </a:p>
        </p:txBody>
      </p:sp>
      <p:sp>
        <p:nvSpPr>
          <p:cNvPr id="392" name="Google Shape;392;p31"/>
          <p:cNvSpPr txBox="1"/>
          <p:nvPr>
            <p:ph idx="1" type="body"/>
          </p:nvPr>
        </p:nvSpPr>
        <p:spPr>
          <a:xfrm>
            <a:off x="838200" y="1467464"/>
            <a:ext cx="5334000" cy="5111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Rockwell"/>
                <a:ea typeface="Rockwell"/>
                <a:cs typeface="Rockwell"/>
                <a:sym typeface="Rockwell"/>
              </a:rPr>
              <a:t>Crowdsourced ranking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aggregates decisions of many people to rank items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Rockwell"/>
                <a:ea typeface="Rockwell"/>
                <a:cs typeface="Rockwell"/>
                <a:sym typeface="Rockwell"/>
              </a:rPr>
              <a:t>“quality items float to the top”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Instability in popularity ranking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Music Lab study [Salganik+ 2006]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Few items become hits; most languish in obscurity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Can’t predict what items become hits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Harry Potter book was rejected 9 times</a:t>
            </a:r>
            <a:endParaRPr/>
          </a:p>
        </p:txBody>
      </p:sp>
      <p:pic>
        <p:nvPicPr>
          <p:cNvPr id="393" name="Google Shape;393;p3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4684" y="2058944"/>
            <a:ext cx="4989115" cy="39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/>
          <p:nvPr/>
        </p:nvSpPr>
        <p:spPr>
          <a:xfrm>
            <a:off x="6172200" y="2641823"/>
            <a:ext cx="379141" cy="6017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CCE4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6445405" y="1244174"/>
            <a:ext cx="51008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Popularity ranking: 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Popular on Netflix (or Twitter, Reddit, StackOverflow, …)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MusicLab study</a:t>
            </a:r>
            <a:endParaRPr/>
          </a:p>
        </p:txBody>
      </p:sp>
      <p:sp>
        <p:nvSpPr>
          <p:cNvPr id="401" name="Google Shape;401;p32"/>
          <p:cNvSpPr txBox="1"/>
          <p:nvPr>
            <p:ph idx="1" type="body"/>
          </p:nvPr>
        </p:nvSpPr>
        <p:spPr>
          <a:xfrm>
            <a:off x="838199" y="1467465"/>
            <a:ext cx="5604071" cy="4709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Online experiment to simulate a cultural market</a:t>
            </a:r>
            <a:endParaRPr/>
          </a:p>
          <a:p>
            <a:pPr indent="-457200" lvl="0" marL="4572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Users shown a list of songs in one of two conditions</a:t>
            </a:r>
            <a:endParaRPr/>
          </a:p>
          <a:p>
            <a:pPr indent="-514350" lvl="1" marL="9144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/>
              <a:t>Independent</a:t>
            </a:r>
            <a:r>
              <a:rPr lang="en-US"/>
              <a:t>: songs in random order</a:t>
            </a:r>
            <a:endParaRPr/>
          </a:p>
          <a:p>
            <a:pPr indent="-514350" lvl="1" marL="9144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/>
              <a:t>Social influence</a:t>
            </a:r>
            <a:r>
              <a:rPr lang="en-US"/>
              <a:t>: songs ranked by popularity</a:t>
            </a:r>
            <a:endParaRPr/>
          </a:p>
          <a:p>
            <a:pPr indent="-457200" lvl="0" marL="4572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Users download songs they like</a:t>
            </a:r>
            <a:endParaRPr/>
          </a:p>
          <a:p>
            <a:pPr indent="-514350" lvl="1" marL="9144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Popularity = fraction of all downloads a song receives</a:t>
            </a:r>
            <a:endParaRPr/>
          </a:p>
          <a:p>
            <a:pPr indent="-514350" lvl="1" marL="9144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Quality = popularity in the independent condition</a:t>
            </a:r>
            <a:endParaRPr/>
          </a:p>
        </p:txBody>
      </p:sp>
      <p:pic>
        <p:nvPicPr>
          <p:cNvPr id="402" name="Google Shape;402;p3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061" y="1322685"/>
            <a:ext cx="3200677" cy="196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2271" y="4436456"/>
            <a:ext cx="2133785" cy="11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19580" y="4424263"/>
            <a:ext cx="2133785" cy="1158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2"/>
          <p:cNvCxnSpPr>
            <a:stCxn id="402" idx="2"/>
            <a:endCxn id="403" idx="0"/>
          </p:cNvCxnSpPr>
          <p:nvPr/>
        </p:nvCxnSpPr>
        <p:spPr>
          <a:xfrm rot="5400000">
            <a:off x="7636950" y="3158117"/>
            <a:ext cx="1150800" cy="1406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6" name="Google Shape;406;p32"/>
          <p:cNvCxnSpPr>
            <a:stCxn id="402" idx="2"/>
            <a:endCxn id="404" idx="0"/>
          </p:cNvCxnSpPr>
          <p:nvPr/>
        </p:nvCxnSpPr>
        <p:spPr>
          <a:xfrm flipH="1" rot="-5400000">
            <a:off x="9231750" y="2969417"/>
            <a:ext cx="1138500" cy="1771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7" name="Google Shape;407;p32"/>
          <p:cNvSpPr txBox="1"/>
          <p:nvPr/>
        </p:nvSpPr>
        <p:spPr>
          <a:xfrm>
            <a:off x="609600" y="795258"/>
            <a:ext cx="113690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Matthew J. Salganik, Peter Sheridan Dodds, Duncan J. Watts. Experimental Study of Inequality and Unpredictability in an Artificial Cultural Market.</a:t>
            </a:r>
            <a:r>
              <a:rPr b="1"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Science 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10 Feb 2006 : 854-856 </a:t>
            </a:r>
            <a:endParaRPr/>
          </a:p>
        </p:txBody>
      </p:sp>
      <p:sp>
        <p:nvSpPr>
          <p:cNvPr id="408" name="Google Shape;408;p32"/>
          <p:cNvSpPr txBox="1"/>
          <p:nvPr/>
        </p:nvSpPr>
        <p:spPr>
          <a:xfrm>
            <a:off x="9973282" y="5608479"/>
            <a:ext cx="1648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influence</a:t>
            </a:r>
            <a:endParaRPr/>
          </a:p>
        </p:txBody>
      </p:sp>
      <p:sp>
        <p:nvSpPr>
          <p:cNvPr id="409" name="Google Shape;409;p32"/>
          <p:cNvSpPr txBox="1"/>
          <p:nvPr/>
        </p:nvSpPr>
        <p:spPr>
          <a:xfrm>
            <a:off x="6811952" y="5625733"/>
            <a:ext cx="13944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4335" y="1872544"/>
            <a:ext cx="4870450" cy="35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Popularity vs quality</a:t>
            </a:r>
            <a:endParaRPr/>
          </a:p>
        </p:txBody>
      </p:sp>
      <p:sp>
        <p:nvSpPr>
          <p:cNvPr id="416" name="Google Shape;416;p33"/>
          <p:cNvSpPr/>
          <p:nvPr/>
        </p:nvSpPr>
        <p:spPr>
          <a:xfrm>
            <a:off x="2753740" y="2243386"/>
            <a:ext cx="854765" cy="3246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7654786" y="2223055"/>
            <a:ext cx="854765" cy="3246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18" name="Google Shape;418;p33"/>
          <p:cNvSpPr txBox="1"/>
          <p:nvPr/>
        </p:nvSpPr>
        <p:spPr>
          <a:xfrm>
            <a:off x="2782315" y="1149153"/>
            <a:ext cx="49010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Song market share*: social influence vs independent conditions </a:t>
            </a:r>
            <a:endParaRPr/>
          </a:p>
        </p:txBody>
      </p:sp>
      <p:sp>
        <p:nvSpPr>
          <p:cNvPr id="419" name="Google Shape;419;p33"/>
          <p:cNvSpPr txBox="1"/>
          <p:nvPr/>
        </p:nvSpPr>
        <p:spPr>
          <a:xfrm>
            <a:off x="1808880" y="5953992"/>
            <a:ext cx="83499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market share = fraction of all downloads in an experiment attributed to a given song</a:t>
            </a:r>
            <a:endParaRPr/>
          </a:p>
        </p:txBody>
      </p:sp>
      <p:sp>
        <p:nvSpPr>
          <p:cNvPr id="420" name="Google Shape;420;p33"/>
          <p:cNvSpPr txBox="1"/>
          <p:nvPr/>
        </p:nvSpPr>
        <p:spPr>
          <a:xfrm>
            <a:off x="5775476" y="4994747"/>
            <a:ext cx="994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quality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 instability</a:t>
            </a:r>
            <a:endParaRPr/>
          </a:p>
        </p:txBody>
      </p:sp>
      <p:sp>
        <p:nvSpPr>
          <p:cNvPr id="426" name="Google Shape;426;p34"/>
          <p:cNvSpPr txBox="1"/>
          <p:nvPr>
            <p:ph idx="1" type="body"/>
          </p:nvPr>
        </p:nvSpPr>
        <p:spPr>
          <a:xfrm>
            <a:off x="838199" y="1467465"/>
            <a:ext cx="6627471" cy="4709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Rockwell"/>
                <a:ea typeface="Rockwell"/>
                <a:cs typeface="Rockwell"/>
                <a:sym typeface="Rockwell"/>
              </a:rPr>
              <a:t>Huge differences in popularity (inequality)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Few items become very popular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Rockwell"/>
                <a:ea typeface="Rockwell"/>
                <a:cs typeface="Rockwell"/>
                <a:sym typeface="Rockwell"/>
              </a:rPr>
              <a:t>Popularity is weakly correlated with quality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The best and worst songs were correctly ranked.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Rank of mediocre songs is unpredictable</a:t>
            </a:r>
            <a:endParaRPr sz="3000"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Rockwell"/>
                <a:ea typeface="Rockwell"/>
                <a:cs typeface="Rockwell"/>
                <a:sym typeface="Rockwell"/>
              </a:rPr>
              <a:t>Multiple worlds experiment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/>
              <a:t>Rerun the experiment from the same initial conditions. Different songs become popular</a:t>
            </a:r>
            <a:endParaRPr/>
          </a:p>
        </p:txBody>
      </p:sp>
      <p:pic>
        <p:nvPicPr>
          <p:cNvPr descr="A picture containing text, map&#10;&#10;Description automatically generated" id="427" name="Google Shape;427;p3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57558" r="0" t="0"/>
          <a:stretch/>
        </p:blipFill>
        <p:spPr>
          <a:xfrm>
            <a:off x="7576198" y="275752"/>
            <a:ext cx="2954642" cy="586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inequality</a:t>
            </a:r>
            <a:endParaRPr/>
          </a:p>
        </p:txBody>
      </p:sp>
      <p:pic>
        <p:nvPicPr>
          <p:cNvPr id="433" name="Google Shape;433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85" y="1507142"/>
            <a:ext cx="5028819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5"/>
          <p:cNvSpPr/>
          <p:nvPr/>
        </p:nvSpPr>
        <p:spPr>
          <a:xfrm>
            <a:off x="1405301" y="2087173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Gini = </a:t>
            </a:r>
            <a:r>
              <a:rPr i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/(</a:t>
            </a:r>
            <a:r>
              <a:rPr i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+ </a:t>
            </a:r>
            <a:r>
              <a:rPr i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5297" y="3263282"/>
            <a:ext cx="30861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5"/>
          <p:cNvSpPr/>
          <p:nvPr/>
        </p:nvSpPr>
        <p:spPr>
          <a:xfrm>
            <a:off x="5762979" y="1422120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Gini coefficient measures the degree of inequality in a distribution of values.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36"/>
          <p:cNvGrpSpPr/>
          <p:nvPr/>
        </p:nvGrpSpPr>
        <p:grpSpPr>
          <a:xfrm>
            <a:off x="6105526" y="1250317"/>
            <a:ext cx="3762435" cy="5076533"/>
            <a:chOff x="1095375" y="796404"/>
            <a:chExt cx="3762435" cy="5076533"/>
          </a:xfrm>
        </p:grpSpPr>
        <p:pic>
          <p:nvPicPr>
            <p:cNvPr id="443" name="Google Shape;443;p36"/>
            <p:cNvPicPr preferRelativeResize="0"/>
            <p:nvPr/>
          </p:nvPicPr>
          <p:blipFill rotWithShape="1">
            <a:blip r:embed="rId3">
              <a:alphaModFix/>
            </a:blip>
            <a:srcRect b="0" l="0" r="85222" t="0"/>
            <a:stretch/>
          </p:blipFill>
          <p:spPr>
            <a:xfrm>
              <a:off x="1339200" y="979303"/>
              <a:ext cx="956325" cy="489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36"/>
            <p:cNvPicPr preferRelativeResize="0"/>
            <p:nvPr/>
          </p:nvPicPr>
          <p:blipFill rotWithShape="1">
            <a:blip r:embed="rId3">
              <a:alphaModFix/>
            </a:blip>
            <a:srcRect b="0" l="59374" r="0" t="0"/>
            <a:stretch/>
          </p:blipFill>
          <p:spPr>
            <a:xfrm>
              <a:off x="2228850" y="977379"/>
              <a:ext cx="2628960" cy="489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p36"/>
            <p:cNvSpPr/>
            <p:nvPr/>
          </p:nvSpPr>
          <p:spPr>
            <a:xfrm>
              <a:off x="1095375" y="796404"/>
              <a:ext cx="571500" cy="6513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pic>
        <p:nvPicPr>
          <p:cNvPr id="446" name="Google Shape;4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5795" y="6168321"/>
            <a:ext cx="1226880" cy="65238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6"/>
          <p:cNvSpPr txBox="1"/>
          <p:nvPr/>
        </p:nvSpPr>
        <p:spPr>
          <a:xfrm>
            <a:off x="2555955" y="6321046"/>
            <a:ext cx="3918240" cy="231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Matthew J. Salganik et al. Science 2006;311:854-856</a:t>
            </a:r>
            <a:endParaRPr/>
          </a:p>
        </p:txBody>
      </p:sp>
      <p:sp>
        <p:nvSpPr>
          <p:cNvPr id="448" name="Google Shape;448;p36"/>
          <p:cNvSpPr txBox="1"/>
          <p:nvPr/>
        </p:nvSpPr>
        <p:spPr>
          <a:xfrm>
            <a:off x="1621920" y="6613175"/>
            <a:ext cx="4930560" cy="3470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Published by AAAS</a:t>
            </a:r>
            <a:endParaRPr/>
          </a:p>
        </p:txBody>
      </p:sp>
      <p:grpSp>
        <p:nvGrpSpPr>
          <p:cNvPr id="449" name="Google Shape;449;p36"/>
          <p:cNvGrpSpPr/>
          <p:nvPr/>
        </p:nvGrpSpPr>
        <p:grpSpPr>
          <a:xfrm>
            <a:off x="2555955" y="1341254"/>
            <a:ext cx="3544094" cy="4894875"/>
            <a:chOff x="1270080" y="979303"/>
            <a:chExt cx="3544094" cy="4894875"/>
          </a:xfrm>
        </p:grpSpPr>
        <p:pic>
          <p:nvPicPr>
            <p:cNvPr id="450" name="Google Shape;450;p36"/>
            <p:cNvPicPr preferRelativeResize="0"/>
            <p:nvPr/>
          </p:nvPicPr>
          <p:blipFill rotWithShape="1">
            <a:blip r:embed="rId5">
              <a:alphaModFix/>
            </a:blip>
            <a:srcRect b="0" l="0" r="89095" t="0"/>
            <a:stretch/>
          </p:blipFill>
          <p:spPr>
            <a:xfrm>
              <a:off x="1270080" y="979303"/>
              <a:ext cx="720645" cy="489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36"/>
            <p:cNvPicPr preferRelativeResize="0"/>
            <p:nvPr/>
          </p:nvPicPr>
          <p:blipFill rotWithShape="1">
            <a:blip r:embed="rId5">
              <a:alphaModFix/>
            </a:blip>
            <a:srcRect b="0" l="57416" r="0" t="0"/>
            <a:stretch/>
          </p:blipFill>
          <p:spPr>
            <a:xfrm>
              <a:off x="2000249" y="980544"/>
              <a:ext cx="2813925" cy="48936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36"/>
          <p:cNvSpPr txBox="1"/>
          <p:nvPr/>
        </p:nvSpPr>
        <p:spPr>
          <a:xfrm>
            <a:off x="6290381" y="1342494"/>
            <a:ext cx="3866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53" name="Google Shape;453;p36"/>
          <p:cNvSpPr txBox="1"/>
          <p:nvPr/>
        </p:nvSpPr>
        <p:spPr>
          <a:xfrm>
            <a:off x="2314575" y="510257"/>
            <a:ext cx="76866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Inequality (A) and unpredictability (B) of song market share in the social influence vs independent conditions worlds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of the MusicLab study</a:t>
            </a:r>
            <a:endParaRPr/>
          </a:p>
        </p:txBody>
      </p:sp>
      <p:sp>
        <p:nvSpPr>
          <p:cNvPr id="459" name="Google Shape;459;p37"/>
          <p:cNvSpPr txBox="1"/>
          <p:nvPr>
            <p:ph idx="1" type="body"/>
          </p:nvPr>
        </p:nvSpPr>
        <p:spPr>
          <a:xfrm>
            <a:off x="896645" y="1142999"/>
            <a:ext cx="9618955" cy="4905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Social influence distorts collective outcomes in markets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Popularity is only weakly correlated with quality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Social influence is responsible for the inequality and unpredictability of popularity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But, MusicLab study did not attempt to control for the salience of the social signal – attention paid to songs solely due to their position in the list</a:t>
            </a:r>
            <a:endParaRPr/>
          </a:p>
          <a:p>
            <a:pPr indent="-279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0" name="Google Shape;460;p37"/>
          <p:cNvSpPr txBox="1"/>
          <p:nvPr>
            <p:ph idx="11" type="ftr"/>
          </p:nvPr>
        </p:nvSpPr>
        <p:spPr>
          <a:xfrm>
            <a:off x="508000" y="6248400"/>
            <a:ext cx="73152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 influence or position bias?</a:t>
            </a:r>
            <a:endParaRPr/>
          </a:p>
        </p:txBody>
      </p:sp>
      <p:sp>
        <p:nvSpPr>
          <p:cNvPr id="466" name="Google Shape;466;p38"/>
          <p:cNvSpPr txBox="1"/>
          <p:nvPr>
            <p:ph idx="1" type="body"/>
          </p:nvPr>
        </p:nvSpPr>
        <p:spPr>
          <a:xfrm>
            <a:off x="6724769" y="974225"/>
            <a:ext cx="5255211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Position bias</a:t>
            </a:r>
            <a:r>
              <a:rPr lang="en-US" sz="2400"/>
              <a:t>: People pay more attention to items at the top of the screen or a list of items [Payne 1951]</a:t>
            </a:r>
            <a:endParaRPr/>
          </a:p>
        </p:txBody>
      </p:sp>
      <p:sp>
        <p:nvSpPr>
          <p:cNvPr id="467" name="Google Shape;467;p38"/>
          <p:cNvSpPr txBox="1"/>
          <p:nvPr>
            <p:ph idx="2" type="body"/>
          </p:nvPr>
        </p:nvSpPr>
        <p:spPr>
          <a:xfrm>
            <a:off x="786956" y="1009736"/>
            <a:ext cx="4878984" cy="107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Social influence</a:t>
            </a:r>
            <a:r>
              <a:rPr lang="en-US" sz="2400"/>
              <a:t>: People pay more attention to the popular choices</a:t>
            </a:r>
            <a:endParaRPr/>
          </a:p>
        </p:txBody>
      </p:sp>
      <p:pic>
        <p:nvPicPr>
          <p:cNvPr descr="Screen Shot 2013-09-30 at 10.49.07 PM.png" id="468" name="Google Shape;468;p38"/>
          <p:cNvPicPr preferRelativeResize="0"/>
          <p:nvPr/>
        </p:nvPicPr>
        <p:blipFill rotWithShape="1">
          <a:blip r:embed="rId3">
            <a:alphaModFix/>
          </a:blip>
          <a:srcRect b="0" l="0" r="36754" t="0"/>
          <a:stretch/>
        </p:blipFill>
        <p:spPr>
          <a:xfrm>
            <a:off x="7552370" y="2299200"/>
            <a:ext cx="2800350" cy="3584575"/>
          </a:xfrm>
          <a:prstGeom prst="rect">
            <a:avLst/>
          </a:prstGeom>
          <a:noFill/>
          <a:ln cap="flat" cmpd="sng" w="9525">
            <a:solidFill>
              <a:srgbClr val="0066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69" name="Google Shape;469;p38"/>
          <p:cNvSpPr txBox="1"/>
          <p:nvPr/>
        </p:nvSpPr>
        <p:spPr>
          <a:xfrm>
            <a:off x="8235194" y="5768058"/>
            <a:ext cx="2262188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[Buscher et al, CHI’09]</a:t>
            </a:r>
            <a:endParaRPr/>
          </a:p>
        </p:txBody>
      </p:sp>
      <p:pic>
        <p:nvPicPr>
          <p:cNvPr id="470" name="Google Shape;47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3476" y="2200275"/>
            <a:ext cx="3689230" cy="24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Bias on the Web</a:t>
            </a:r>
            <a:endParaRPr/>
          </a:p>
        </p:txBody>
      </p:sp>
      <p:sp>
        <p:nvSpPr>
          <p:cNvPr id="139" name="Google Shape;139;p4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Any remedy for bias starts with awareness of its existence.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Bias on the Web reflects biases within ourselves, manifested in subtler ways.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We must consider and account for bias in the design of Web-based systems that truly address the needs of users.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879334" y="731834"/>
            <a:ext cx="10703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[Baeza-Yates, R. (2018). Bias on the web. </a:t>
            </a:r>
            <a:r>
              <a:rPr i="1"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Communications of the ACM</a:t>
            </a: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i="1"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61</a:t>
            </a: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(6), 54-61.]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position bias</a:t>
            </a:r>
            <a:endParaRPr/>
          </a:p>
        </p:txBody>
      </p:sp>
      <p:sp>
        <p:nvSpPr>
          <p:cNvPr id="477" name="Google Shape;477;p39"/>
          <p:cNvSpPr txBox="1"/>
          <p:nvPr>
            <p:ph idx="11" type="ftr"/>
          </p:nvPr>
        </p:nvSpPr>
        <p:spPr>
          <a:xfrm>
            <a:off x="508000" y="6248400"/>
            <a:ext cx="73152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shot-stories.png" id="478" name="Google Shape;478;p39"/>
          <p:cNvPicPr preferRelativeResize="0"/>
          <p:nvPr/>
        </p:nvPicPr>
        <p:blipFill rotWithShape="1">
          <a:blip r:embed="rId3">
            <a:alphaModFix/>
          </a:blip>
          <a:srcRect b="26118" l="16473" r="18715" t="6200"/>
          <a:stretch/>
        </p:blipFill>
        <p:spPr>
          <a:xfrm>
            <a:off x="2049463" y="2420544"/>
            <a:ext cx="3705225" cy="3810000"/>
          </a:xfrm>
          <a:prstGeom prst="rect">
            <a:avLst/>
          </a:prstGeom>
          <a:noFill/>
          <a:ln cap="flat" cmpd="sng" w="9525">
            <a:solidFill>
              <a:srgbClr val="0066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79" name="Google Shape;479;p39"/>
          <p:cNvSpPr txBox="1"/>
          <p:nvPr/>
        </p:nvSpPr>
        <p:spPr>
          <a:xfrm>
            <a:off x="779241" y="876694"/>
            <a:ext cx="105459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Quantify the effects of position bias on individual’s choices and collective outcomes (story popularity) via Amazon Mechanical Turk experiments</a:t>
            </a:r>
            <a:endParaRPr/>
          </a:p>
        </p:txBody>
      </p:sp>
      <p:pic>
        <p:nvPicPr>
          <p:cNvPr descr="C:\Users\lerman\Dropbox\my-papers\2013\AMT\influence\screenshot.png" id="480" name="Google Shape;480;p39"/>
          <p:cNvPicPr preferRelativeResize="0"/>
          <p:nvPr/>
        </p:nvPicPr>
        <p:blipFill rotWithShape="1">
          <a:blip r:embed="rId4">
            <a:alphaModFix/>
          </a:blip>
          <a:srcRect b="17118" l="1" r="18800" t="8218"/>
          <a:stretch/>
        </p:blipFill>
        <p:spPr>
          <a:xfrm>
            <a:off x="6134022" y="2420545"/>
            <a:ext cx="3690743" cy="3809999"/>
          </a:xfrm>
          <a:prstGeom prst="rect">
            <a:avLst/>
          </a:prstGeom>
          <a:noFill/>
          <a:ln cap="flat" cmpd="sng" w="9525">
            <a:solidFill>
              <a:srgbClr val="0066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1" name="Google Shape;481;p39"/>
          <p:cNvSpPr txBox="1"/>
          <p:nvPr/>
        </p:nvSpPr>
        <p:spPr>
          <a:xfrm>
            <a:off x="6134022" y="2025026"/>
            <a:ext cx="39785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influence condition (#likes shown)</a:t>
            </a:r>
            <a:endParaRPr/>
          </a:p>
        </p:txBody>
      </p:sp>
      <p:sp>
        <p:nvSpPr>
          <p:cNvPr id="482" name="Google Shape;482;p39"/>
          <p:cNvSpPr txBox="1"/>
          <p:nvPr/>
        </p:nvSpPr>
        <p:spPr>
          <a:xfrm>
            <a:off x="2453633" y="2033356"/>
            <a:ext cx="28968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social influence condition</a:t>
            </a:r>
            <a:endParaRPr/>
          </a:p>
        </p:txBody>
      </p:sp>
      <p:sp>
        <p:nvSpPr>
          <p:cNvPr id="483" name="Google Shape;483;p39"/>
          <p:cNvSpPr txBox="1"/>
          <p:nvPr/>
        </p:nvSpPr>
        <p:spPr>
          <a:xfrm>
            <a:off x="1731060" y="6381750"/>
            <a:ext cx="87058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[Lerman &amp; Hogg (2014) “Leveraging position bias to improve peer recommendation”  in </a:t>
            </a:r>
            <a:r>
              <a:rPr i="1"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PLoSOne</a:t>
            </a: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-stories.png" id="489" name="Google Shape;489;p40"/>
          <p:cNvPicPr preferRelativeResize="0"/>
          <p:nvPr/>
        </p:nvPicPr>
        <p:blipFill rotWithShape="1">
          <a:blip r:embed="rId3">
            <a:alphaModFix/>
          </a:blip>
          <a:srcRect b="38994" l="19169" r="45647" t="7553"/>
          <a:stretch/>
        </p:blipFill>
        <p:spPr>
          <a:xfrm>
            <a:off x="3911600" y="2797431"/>
            <a:ext cx="2008306" cy="3008313"/>
          </a:xfrm>
          <a:prstGeom prst="rect">
            <a:avLst/>
          </a:prstGeom>
          <a:noFill/>
          <a:ln cap="flat" cmpd="sng" w="9525">
            <a:solidFill>
              <a:srgbClr val="0066CC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screenshot-stories.png" id="490" name="Google Shape;490;p40"/>
          <p:cNvPicPr preferRelativeResize="0"/>
          <p:nvPr/>
        </p:nvPicPr>
        <p:blipFill rotWithShape="1">
          <a:blip r:embed="rId3">
            <a:alphaModFix/>
          </a:blip>
          <a:srcRect b="38994" l="19169" r="45647" t="7553"/>
          <a:stretch/>
        </p:blipFill>
        <p:spPr>
          <a:xfrm>
            <a:off x="1698626" y="2797431"/>
            <a:ext cx="2009775" cy="3008313"/>
          </a:xfrm>
          <a:prstGeom prst="rect">
            <a:avLst/>
          </a:prstGeom>
          <a:noFill/>
          <a:ln cap="flat" cmpd="sng" w="9525">
            <a:solidFill>
              <a:srgbClr val="0066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91" name="Google Shape;491;p4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algorithmic ranking schemes</a:t>
            </a:r>
            <a:endParaRPr/>
          </a:p>
        </p:txBody>
      </p:sp>
      <p:graphicFrame>
        <p:nvGraphicFramePr>
          <p:cNvPr id="492" name="Google Shape;492;p40"/>
          <p:cNvGraphicFramePr/>
          <p:nvPr/>
        </p:nvGraphicFramePr>
        <p:xfrm>
          <a:off x="4244976" y="30183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{E05460F5-40BA-44FC-9D53-DA5CE82C0C76}</a:tableStyleId>
              </a:tblPr>
              <a:tblGrid>
                <a:gridCol w="291875"/>
                <a:gridCol w="1387700"/>
              </a:tblGrid>
              <a:tr h="54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564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Story 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56470"/>
                      </a:schemeClr>
                    </a:solidFill>
                  </a:tcPr>
                </a:tc>
              </a:tr>
              <a:tr h="54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564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Story 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56470"/>
                      </a:schemeClr>
                    </a:solidFill>
                  </a:tcPr>
                </a:tc>
              </a:tr>
              <a:tr h="54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564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Story 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56470"/>
                      </a:schemeClr>
                    </a:solidFill>
                  </a:tcPr>
                </a:tc>
              </a:tr>
              <a:tr h="54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564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Story 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5686"/>
                      </a:srgbClr>
                    </a:solidFill>
                  </a:tcPr>
                </a:tc>
              </a:tr>
              <a:tr h="54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564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Story 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5647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descr="screenshot-stories.png" id="493" name="Google Shape;493;p40"/>
          <p:cNvPicPr preferRelativeResize="0"/>
          <p:nvPr/>
        </p:nvPicPr>
        <p:blipFill rotWithShape="1">
          <a:blip r:embed="rId3">
            <a:alphaModFix/>
          </a:blip>
          <a:srcRect b="38994" l="19169" r="45647" t="7553"/>
          <a:stretch/>
        </p:blipFill>
        <p:spPr>
          <a:xfrm>
            <a:off x="6219825" y="2797431"/>
            <a:ext cx="2008306" cy="3008313"/>
          </a:xfrm>
          <a:prstGeom prst="rect">
            <a:avLst/>
          </a:prstGeom>
          <a:noFill/>
          <a:ln cap="flat" cmpd="sng" w="9525">
            <a:solidFill>
              <a:srgbClr val="0066CC"/>
            </a:solidFill>
            <a:prstDash val="solid"/>
            <a:miter lim="800000"/>
            <a:headEnd len="sm" w="sm" type="none"/>
            <a:tailEnd len="sm" w="sm" type="none"/>
          </a:ln>
        </p:spPr>
      </p:pic>
      <p:graphicFrame>
        <p:nvGraphicFramePr>
          <p:cNvPr id="494" name="Google Shape;494;p40"/>
          <p:cNvGraphicFramePr/>
          <p:nvPr/>
        </p:nvGraphicFramePr>
        <p:xfrm>
          <a:off x="6551731" y="30792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{6F2DD9CB-8C2D-46B7-9068-58D4315CB164}</a:tableStyleId>
              </a:tblPr>
              <a:tblGrid>
                <a:gridCol w="291275"/>
                <a:gridCol w="1385125"/>
              </a:tblGrid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Story</a:t>
                      </a:r>
                      <a:r>
                        <a:rPr b="0" lang="en-US" sz="1800"/>
                        <a:t> 7</a:t>
                      </a:r>
                      <a:endParaRPr b="0"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 27</a:t>
                      </a:r>
                      <a:endParaRPr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</a:t>
                      </a:r>
                      <a:r>
                        <a:rPr lang="en-US" sz="1800"/>
                        <a:t> 56</a:t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 90</a:t>
                      </a:r>
                      <a:endParaRPr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 8</a:t>
                      </a:r>
                      <a:endParaRPr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descr="screenshot-stories.png" id="495" name="Google Shape;495;p40"/>
          <p:cNvPicPr preferRelativeResize="0"/>
          <p:nvPr/>
        </p:nvPicPr>
        <p:blipFill rotWithShape="1">
          <a:blip r:embed="rId3">
            <a:alphaModFix/>
          </a:blip>
          <a:srcRect b="38693" l="19169" r="45647" t="7553"/>
          <a:stretch/>
        </p:blipFill>
        <p:spPr>
          <a:xfrm>
            <a:off x="8521701" y="2779969"/>
            <a:ext cx="2011363" cy="3025775"/>
          </a:xfrm>
          <a:prstGeom prst="rect">
            <a:avLst/>
          </a:prstGeom>
          <a:noFill/>
          <a:ln cap="flat" cmpd="sng" w="9525">
            <a:solidFill>
              <a:srgbClr val="0066CC"/>
            </a:solidFill>
            <a:prstDash val="solid"/>
            <a:miter lim="800000"/>
            <a:headEnd len="sm" w="sm" type="none"/>
            <a:tailEnd len="sm" w="sm" type="none"/>
          </a:ln>
        </p:spPr>
      </p:pic>
      <p:graphicFrame>
        <p:nvGraphicFramePr>
          <p:cNvPr id="496" name="Google Shape;496;p40"/>
          <p:cNvGraphicFramePr/>
          <p:nvPr/>
        </p:nvGraphicFramePr>
        <p:xfrm>
          <a:off x="8896350" y="30617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{6F2DD9CB-8C2D-46B7-9068-58D4315CB164}</a:tableStyleId>
              </a:tblPr>
              <a:tblGrid>
                <a:gridCol w="284225"/>
                <a:gridCol w="1351625"/>
              </a:tblGrid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Story</a:t>
                      </a:r>
                      <a:r>
                        <a:rPr b="0" lang="en-US" sz="1800"/>
                        <a:t> 8</a:t>
                      </a:r>
                      <a:endParaRPr b="0" sz="1800"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 56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</a:t>
                      </a:r>
                      <a:r>
                        <a:rPr lang="en-US" sz="1800"/>
                        <a:t> 48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 73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 15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97" name="Google Shape;497;p40"/>
          <p:cNvSpPr txBox="1"/>
          <p:nvPr/>
        </p:nvSpPr>
        <p:spPr>
          <a:xfrm>
            <a:off x="3998913" y="5773994"/>
            <a:ext cx="17335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[fixed order]</a:t>
            </a:r>
            <a:endParaRPr/>
          </a:p>
        </p:txBody>
      </p:sp>
      <p:sp>
        <p:nvSpPr>
          <p:cNvPr id="498" name="Google Shape;498;p40"/>
          <p:cNvSpPr txBox="1"/>
          <p:nvPr/>
        </p:nvSpPr>
        <p:spPr>
          <a:xfrm>
            <a:off x="1577976" y="5773993"/>
            <a:ext cx="2151063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[random order]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/>
          </a:p>
        </p:txBody>
      </p:sp>
      <p:sp>
        <p:nvSpPr>
          <p:cNvPr id="499" name="Google Shape;499;p40"/>
          <p:cNvSpPr txBox="1"/>
          <p:nvPr/>
        </p:nvSpPr>
        <p:spPr>
          <a:xfrm>
            <a:off x="6258214" y="5773993"/>
            <a:ext cx="20282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[by popularity]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likes</a:t>
            </a:r>
            <a:endParaRPr/>
          </a:p>
        </p:txBody>
      </p:sp>
      <p:sp>
        <p:nvSpPr>
          <p:cNvPr id="500" name="Google Shape;500;p40"/>
          <p:cNvSpPr txBox="1"/>
          <p:nvPr/>
        </p:nvSpPr>
        <p:spPr>
          <a:xfrm>
            <a:off x="8739024" y="5773994"/>
            <a:ext cx="17148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[by recency]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likes</a:t>
            </a:r>
            <a:endParaRPr/>
          </a:p>
        </p:txBody>
      </p:sp>
      <p:graphicFrame>
        <p:nvGraphicFramePr>
          <p:cNvPr id="501" name="Google Shape;501;p40"/>
          <p:cNvGraphicFramePr/>
          <p:nvPr/>
        </p:nvGraphicFramePr>
        <p:xfrm>
          <a:off x="2038351" y="30791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{6F2DD9CB-8C2D-46B7-9068-58D4315CB164}</a:tableStyleId>
              </a:tblPr>
              <a:tblGrid>
                <a:gridCol w="287400"/>
                <a:gridCol w="1366775"/>
              </a:tblGrid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/>
                        <a:t>Story</a:t>
                      </a:r>
                      <a:r>
                        <a:rPr b="0" lang="en-US" sz="1800"/>
                        <a:t> 89</a:t>
                      </a:r>
                      <a:endParaRPr b="0"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 11</a:t>
                      </a:r>
                      <a:endParaRPr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</a:t>
                      </a:r>
                      <a:r>
                        <a:rPr lang="en-US" sz="1800"/>
                        <a:t> 35</a:t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</a:t>
                      </a:r>
                      <a:r>
                        <a:rPr lang="en-US" sz="1800"/>
                        <a:t> 27</a:t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  <a:tr h="54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Story 8</a:t>
                      </a:r>
                      <a:endParaRPr/>
                    </a:p>
                  </a:txBody>
                  <a:tcPr marT="45725" marB="45725" marR="91400" marL="91400">
                    <a:solidFill>
                      <a:srgbClr val="FFFFFF">
                        <a:alpha val="76862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02" name="Google Shape;502;p40"/>
          <p:cNvSpPr txBox="1"/>
          <p:nvPr/>
        </p:nvSpPr>
        <p:spPr>
          <a:xfrm>
            <a:off x="949911" y="1128409"/>
            <a:ext cx="1018481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Participants asked to recommend (like) stories from a list 100 science stories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click on URL to read the story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vote for (like) the story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Vary order 🡪 measure outcomes (popularity)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0"/>
          <p:cNvSpPr txBox="1"/>
          <p:nvPr/>
        </p:nvSpPr>
        <p:spPr>
          <a:xfrm>
            <a:off x="1731060" y="6503053"/>
            <a:ext cx="87058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[Lerman &amp; Hogg (2014) “Leveraging position bias to improve peer recommendation”  in </a:t>
            </a:r>
            <a:r>
              <a:rPr i="1"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PLoSOne</a:t>
            </a: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1"/>
          <p:cNvSpPr txBox="1"/>
          <p:nvPr>
            <p:ph type="title"/>
          </p:nvPr>
        </p:nvSpPr>
        <p:spPr>
          <a:xfrm>
            <a:off x="1981200" y="274639"/>
            <a:ext cx="8229600" cy="71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 bias</a:t>
            </a:r>
            <a:endParaRPr/>
          </a:p>
        </p:txBody>
      </p:sp>
      <p:sp>
        <p:nvSpPr>
          <p:cNvPr id="509" name="Google Shape;509;p41"/>
          <p:cNvSpPr txBox="1"/>
          <p:nvPr>
            <p:ph idx="1" type="body"/>
          </p:nvPr>
        </p:nvSpPr>
        <p:spPr>
          <a:xfrm>
            <a:off x="3212554" y="1100978"/>
            <a:ext cx="5312321" cy="14555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All things being equal, items in top list positions receive 4x-5x more attention than those in lower positions</a:t>
            </a:r>
            <a:endParaRPr/>
          </a:p>
        </p:txBody>
      </p:sp>
      <p:pic>
        <p:nvPicPr>
          <p:cNvPr descr="visibility.pdf" id="510" name="Google Shape;510;p4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-2100" l="0" r="0" t="-25230"/>
          <a:stretch/>
        </p:blipFill>
        <p:spPr>
          <a:xfrm>
            <a:off x="3214391" y="2008858"/>
            <a:ext cx="4533809" cy="37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1"/>
          <p:cNvSpPr txBox="1"/>
          <p:nvPr/>
        </p:nvSpPr>
        <p:spPr>
          <a:xfrm>
            <a:off x="1731060" y="6381750"/>
            <a:ext cx="87058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[Lerman &amp; Hogg (2014) “Leveraging position bias to improve peer recommendation”  in </a:t>
            </a:r>
            <a:r>
              <a:rPr i="1"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PLoSOne</a:t>
            </a: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"/>
          <p:cNvSpPr txBox="1"/>
          <p:nvPr>
            <p:ph type="title"/>
          </p:nvPr>
        </p:nvSpPr>
        <p:spPr>
          <a:xfrm>
            <a:off x="1800226" y="274639"/>
            <a:ext cx="8410575" cy="700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Same outcomes as MusicLab</a:t>
            </a:r>
            <a:endParaRPr/>
          </a:p>
        </p:txBody>
      </p:sp>
      <p:sp>
        <p:nvSpPr>
          <p:cNvPr id="518" name="Google Shape;518;p42"/>
          <p:cNvSpPr txBox="1"/>
          <p:nvPr>
            <p:ph idx="1" type="body"/>
          </p:nvPr>
        </p:nvSpPr>
        <p:spPr>
          <a:xfrm>
            <a:off x="1905062" y="1289291"/>
            <a:ext cx="4190943" cy="1068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Inequality of popularity</a:t>
            </a:r>
            <a:r>
              <a:rPr lang="en-US"/>
              <a:t>:   </a:t>
            </a:r>
            <a:r>
              <a:rPr b="0" lang="en-US"/>
              <a:t>Gini coefficient of the number of likes received</a:t>
            </a:r>
            <a:endParaRPr/>
          </a:p>
        </p:txBody>
      </p:sp>
      <p:pic>
        <p:nvPicPr>
          <p:cNvPr id="519" name="Google Shape;519;p4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4640" l="0" r="0" t="6185"/>
          <a:stretch/>
        </p:blipFill>
        <p:spPr>
          <a:xfrm>
            <a:off x="2174879" y="2686052"/>
            <a:ext cx="4040188" cy="252198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/>
          <p:nvPr>
            <p:ph idx="3" type="body"/>
          </p:nvPr>
        </p:nvSpPr>
        <p:spPr>
          <a:xfrm>
            <a:off x="6472474" y="1038225"/>
            <a:ext cx="4481276" cy="13404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Unpredictability of popularity</a:t>
            </a:r>
            <a:r>
              <a:rPr lang="en-US"/>
              <a:t>: </a:t>
            </a:r>
            <a:r>
              <a:rPr b="0" lang="en-US"/>
              <a:t>Correlation of outcomes across parallel worlds</a:t>
            </a:r>
            <a:endParaRPr/>
          </a:p>
        </p:txBody>
      </p:sp>
      <p:sp>
        <p:nvSpPr>
          <p:cNvPr id="521" name="Google Shape;521;p42"/>
          <p:cNvSpPr txBox="1"/>
          <p:nvPr>
            <p:ph idx="11" type="ftr"/>
          </p:nvPr>
        </p:nvSpPr>
        <p:spPr>
          <a:xfrm>
            <a:off x="508000" y="6248400"/>
            <a:ext cx="73152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2"/>
          <p:cNvSpPr/>
          <p:nvPr/>
        </p:nvSpPr>
        <p:spPr>
          <a:xfrm>
            <a:off x="4929375" y="2687546"/>
            <a:ext cx="635000" cy="182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4280087" y="3425734"/>
            <a:ext cx="655638" cy="2127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4" name="Google Shape;524;p42"/>
          <p:cNvSpPr txBox="1"/>
          <p:nvPr/>
        </p:nvSpPr>
        <p:spPr>
          <a:xfrm>
            <a:off x="1731060" y="6381750"/>
            <a:ext cx="87058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[Lerman &amp; Hogg (2014) “Leveraging position bias to improve peer recommendation”  in </a:t>
            </a:r>
            <a:r>
              <a:rPr i="1"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PLoSOne</a:t>
            </a: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sp>
        <p:nvSpPr>
          <p:cNvPr id="525" name="Google Shape;525;p42"/>
          <p:cNvSpPr txBox="1"/>
          <p:nvPr/>
        </p:nvSpPr>
        <p:spPr>
          <a:xfrm>
            <a:off x="2092741" y="5208032"/>
            <a:ext cx="9205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endParaRPr/>
          </a:p>
        </p:txBody>
      </p:sp>
      <p:sp>
        <p:nvSpPr>
          <p:cNvPr id="526" name="Google Shape;526;p42"/>
          <p:cNvSpPr txBox="1"/>
          <p:nvPr/>
        </p:nvSpPr>
        <p:spPr>
          <a:xfrm>
            <a:off x="3154186" y="5208032"/>
            <a:ext cx="63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/>
          </a:p>
        </p:txBody>
      </p:sp>
      <p:sp>
        <p:nvSpPr>
          <p:cNvPr id="527" name="Google Shape;527;p42"/>
          <p:cNvSpPr txBox="1"/>
          <p:nvPr/>
        </p:nvSpPr>
        <p:spPr>
          <a:xfrm>
            <a:off x="4117504" y="5208032"/>
            <a:ext cx="9142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2"/>
          <p:cNvSpPr txBox="1"/>
          <p:nvPr/>
        </p:nvSpPr>
        <p:spPr>
          <a:xfrm>
            <a:off x="5094046" y="5208032"/>
            <a:ext cx="11496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popularity</a:t>
            </a:r>
            <a:endParaRPr/>
          </a:p>
        </p:txBody>
      </p:sp>
      <p:pic>
        <p:nvPicPr>
          <p:cNvPr id="529" name="Google Shape;52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449" y="2828925"/>
            <a:ext cx="3924461" cy="2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2"/>
          <p:cNvSpPr txBox="1"/>
          <p:nvPr/>
        </p:nvSpPr>
        <p:spPr>
          <a:xfrm>
            <a:off x="2552994" y="5598379"/>
            <a:ext cx="6444336" cy="707886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 bias results in large inequality and unpredictability when ranking items by popularity</a:t>
            </a:r>
            <a:endParaRPr/>
          </a:p>
        </p:txBody>
      </p:sp>
      <p:pic>
        <p:nvPicPr>
          <p:cNvPr id="531" name="Google Shape;531;p4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4640" l="0" r="0" t="6185"/>
          <a:stretch/>
        </p:blipFill>
        <p:spPr>
          <a:xfrm>
            <a:off x="2169911" y="2686052"/>
            <a:ext cx="4040188" cy="252198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/>
          <p:nvPr/>
        </p:nvSpPr>
        <p:spPr>
          <a:xfrm>
            <a:off x="4924407" y="2768107"/>
            <a:ext cx="635000" cy="182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4000532" y="3469733"/>
            <a:ext cx="655638" cy="2127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social influence bias</a:t>
            </a:r>
            <a:endParaRPr/>
          </a:p>
        </p:txBody>
      </p:sp>
      <p:sp>
        <p:nvSpPr>
          <p:cNvPr id="539" name="Google Shape;539;p43"/>
          <p:cNvSpPr txBox="1"/>
          <p:nvPr>
            <p:ph idx="11" type="ftr"/>
          </p:nvPr>
        </p:nvSpPr>
        <p:spPr>
          <a:xfrm>
            <a:off x="381000" y="6248400"/>
            <a:ext cx="54864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lerman\Dropbox\my-papers\2013\AMT\influence\screenshot.png" id="540" name="Google Shape;540;p43"/>
          <p:cNvPicPr preferRelativeResize="0"/>
          <p:nvPr/>
        </p:nvPicPr>
        <p:blipFill rotWithShape="1">
          <a:blip r:embed="rId3">
            <a:alphaModFix/>
          </a:blip>
          <a:srcRect b="25727" l="0" r="0" t="0"/>
          <a:stretch/>
        </p:blipFill>
        <p:spPr>
          <a:xfrm>
            <a:off x="2493963" y="1722316"/>
            <a:ext cx="5435600" cy="453231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3"/>
          <p:cNvSpPr txBox="1"/>
          <p:nvPr/>
        </p:nvSpPr>
        <p:spPr>
          <a:xfrm>
            <a:off x="2028870" y="934893"/>
            <a:ext cx="71336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does “social proof” (the number of likes) affect collective outcomes (popularity)?</a:t>
            </a:r>
            <a:endParaRPr/>
          </a:p>
        </p:txBody>
      </p:sp>
      <p:sp>
        <p:nvSpPr>
          <p:cNvPr id="542" name="Google Shape;542;p43"/>
          <p:cNvSpPr txBox="1"/>
          <p:nvPr/>
        </p:nvSpPr>
        <p:spPr>
          <a:xfrm>
            <a:off x="1731060" y="6448425"/>
            <a:ext cx="87058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[Hogg &amp; Lerman (2015) “Disentangling the effects of social signals”  in </a:t>
            </a:r>
            <a:r>
              <a:rPr i="1"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Human Computation Journal</a:t>
            </a: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 influence and collective outcomes</a:t>
            </a:r>
            <a:endParaRPr/>
          </a:p>
        </p:txBody>
      </p:sp>
      <p:pic>
        <p:nvPicPr>
          <p:cNvPr descr="C:\Users\lerman\Dropbox\my-papers\2015\HCOMP-influence\revision\Gini-coefficient-influence.png" id="548" name="Google Shape;54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3538" y="2258276"/>
            <a:ext cx="4297039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4"/>
          <p:cNvSpPr txBox="1"/>
          <p:nvPr/>
        </p:nvSpPr>
        <p:spPr>
          <a:xfrm>
            <a:off x="6356496" y="5110508"/>
            <a:ext cx="756489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endParaRPr/>
          </a:p>
        </p:txBody>
      </p:sp>
      <p:sp>
        <p:nvSpPr>
          <p:cNvPr id="550" name="Google Shape;550;p44"/>
          <p:cNvSpPr txBox="1"/>
          <p:nvPr/>
        </p:nvSpPr>
        <p:spPr>
          <a:xfrm>
            <a:off x="7637791" y="5102628"/>
            <a:ext cx="1083356" cy="738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w/ social signals</a:t>
            </a:r>
            <a:endParaRPr/>
          </a:p>
        </p:txBody>
      </p:sp>
      <p:sp>
        <p:nvSpPr>
          <p:cNvPr id="551" name="Google Shape;551;p44"/>
          <p:cNvSpPr txBox="1"/>
          <p:nvPr/>
        </p:nvSpPr>
        <p:spPr>
          <a:xfrm>
            <a:off x="8626728" y="5117063"/>
            <a:ext cx="75136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recency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9621980" y="5117367"/>
            <a:ext cx="1278426" cy="738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recency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w/ social signals</a:t>
            </a:r>
            <a:endParaRPr/>
          </a:p>
        </p:txBody>
      </p:sp>
      <p:sp>
        <p:nvSpPr>
          <p:cNvPr id="553" name="Google Shape;553;p44"/>
          <p:cNvSpPr txBox="1"/>
          <p:nvPr/>
        </p:nvSpPr>
        <p:spPr>
          <a:xfrm>
            <a:off x="7786635" y="2036015"/>
            <a:ext cx="159659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Gini coefficient</a:t>
            </a:r>
            <a:endParaRPr/>
          </a:p>
        </p:txBody>
      </p:sp>
      <p:sp>
        <p:nvSpPr>
          <p:cNvPr id="554" name="Google Shape;554;p44"/>
          <p:cNvSpPr txBox="1"/>
          <p:nvPr/>
        </p:nvSpPr>
        <p:spPr>
          <a:xfrm>
            <a:off x="1731060" y="6457950"/>
            <a:ext cx="87058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[Hogg &amp; Lerman (2015) “Disentangling the effects of social signals”  in </a:t>
            </a:r>
            <a:r>
              <a:rPr i="1"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Human Computation Journal</a:t>
            </a: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sp>
        <p:nvSpPr>
          <p:cNvPr id="555" name="Google Shape;555;p44"/>
          <p:cNvSpPr/>
          <p:nvPr/>
        </p:nvSpPr>
        <p:spPr>
          <a:xfrm>
            <a:off x="7034808" y="2407491"/>
            <a:ext cx="1497687" cy="339502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8532495" y="2397966"/>
            <a:ext cx="2024989" cy="339502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57" name="Google Shape;557;p44"/>
          <p:cNvSpPr txBox="1"/>
          <p:nvPr/>
        </p:nvSpPr>
        <p:spPr>
          <a:xfrm>
            <a:off x="7063383" y="5110507"/>
            <a:ext cx="538995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/>
          </a:p>
        </p:txBody>
      </p:sp>
      <p:pic>
        <p:nvPicPr>
          <p:cNvPr descr="C:\Users\lerman\Dropbox\my-papers\2013\amt\influence\response-vs-signal-quartile.png" id="558" name="Google Shape;558;p44"/>
          <p:cNvPicPr preferRelativeResize="0"/>
          <p:nvPr/>
        </p:nvPicPr>
        <p:blipFill rotWithShape="1">
          <a:blip r:embed="rId4">
            <a:alphaModFix/>
          </a:blip>
          <a:srcRect b="0" l="0" r="0" t="6251"/>
          <a:stretch/>
        </p:blipFill>
        <p:spPr>
          <a:xfrm>
            <a:off x="1615700" y="2476963"/>
            <a:ext cx="4247882" cy="28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4"/>
          <p:cNvSpPr txBox="1"/>
          <p:nvPr/>
        </p:nvSpPr>
        <p:spPr>
          <a:xfrm>
            <a:off x="1926477" y="2203556"/>
            <a:ext cx="31597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Ratio of actual to expected likes</a:t>
            </a:r>
            <a:endParaRPr/>
          </a:p>
        </p:txBody>
      </p:sp>
      <p:sp>
        <p:nvSpPr>
          <p:cNvPr id="560" name="Google Shape;560;p44"/>
          <p:cNvSpPr txBox="1"/>
          <p:nvPr/>
        </p:nvSpPr>
        <p:spPr>
          <a:xfrm>
            <a:off x="2491924" y="5126937"/>
            <a:ext cx="269817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quartile of the social signal</a:t>
            </a:r>
            <a:endParaRPr/>
          </a:p>
        </p:txBody>
      </p:sp>
      <p:sp>
        <p:nvSpPr>
          <p:cNvPr id="561" name="Google Shape;561;p44"/>
          <p:cNvSpPr txBox="1"/>
          <p:nvPr/>
        </p:nvSpPr>
        <p:spPr>
          <a:xfrm>
            <a:off x="1589403" y="1207018"/>
            <a:ext cx="4494582" cy="968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100"/>
                </a:solidFill>
                <a:latin typeface="Calibri"/>
                <a:ea typeface="Calibri"/>
                <a:cs typeface="Calibri"/>
                <a:sym typeface="Calibri"/>
              </a:rPr>
              <a:t>Items with higher “social proof” get more attention (after controlling for quality and position)</a:t>
            </a:r>
            <a:endParaRPr/>
          </a:p>
        </p:txBody>
      </p:sp>
      <p:sp>
        <p:nvSpPr>
          <p:cNvPr id="562" name="Google Shape;562;p44"/>
          <p:cNvSpPr txBox="1"/>
          <p:nvPr/>
        </p:nvSpPr>
        <p:spPr>
          <a:xfrm>
            <a:off x="6734740" y="1289290"/>
            <a:ext cx="4494582" cy="81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100"/>
                </a:solidFill>
                <a:latin typeface="Calibri"/>
                <a:ea typeface="Calibri"/>
                <a:cs typeface="Calibri"/>
                <a:sym typeface="Calibri"/>
              </a:rPr>
              <a:t>“Social proof” (influence) increases inequality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 influence improves collective efficiency</a:t>
            </a:r>
            <a:endParaRPr/>
          </a:p>
        </p:txBody>
      </p:sp>
      <p:grpSp>
        <p:nvGrpSpPr>
          <p:cNvPr id="569" name="Google Shape;569;p45"/>
          <p:cNvGrpSpPr/>
          <p:nvPr/>
        </p:nvGrpSpPr>
        <p:grpSpPr>
          <a:xfrm>
            <a:off x="3579495" y="2679073"/>
            <a:ext cx="4477338" cy="3251639"/>
            <a:chOff x="350520" y="2679072"/>
            <a:chExt cx="4477338" cy="3251639"/>
          </a:xfrm>
        </p:grpSpPr>
        <p:pic>
          <p:nvPicPr>
            <p:cNvPr id="570" name="Google Shape;570;p45"/>
            <p:cNvPicPr preferRelativeResize="0"/>
            <p:nvPr/>
          </p:nvPicPr>
          <p:blipFill rotWithShape="1">
            <a:blip r:embed="rId3">
              <a:alphaModFix/>
            </a:blip>
            <a:srcRect b="8813" l="0" r="0" t="0"/>
            <a:stretch/>
          </p:blipFill>
          <p:spPr>
            <a:xfrm>
              <a:off x="350520" y="2679072"/>
              <a:ext cx="4477338" cy="2882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45"/>
            <p:cNvSpPr txBox="1"/>
            <p:nvPr/>
          </p:nvSpPr>
          <p:spPr>
            <a:xfrm>
              <a:off x="1041319" y="5561379"/>
              <a:ext cx="14227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likes per user</a:t>
              </a:r>
              <a:endParaRPr/>
            </a:p>
          </p:txBody>
        </p:sp>
        <p:sp>
          <p:nvSpPr>
            <p:cNvPr id="572" name="Google Shape;572;p45"/>
            <p:cNvSpPr txBox="1"/>
            <p:nvPr/>
          </p:nvSpPr>
          <p:spPr>
            <a:xfrm>
              <a:off x="2464081" y="5540187"/>
              <a:ext cx="19588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URL clicks per user</a:t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1985010" y="2958465"/>
              <a:ext cx="2371725" cy="6572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574" name="Google Shape;574;p45"/>
          <p:cNvSpPr txBox="1"/>
          <p:nvPr>
            <p:ph idx="1" type="body"/>
          </p:nvPr>
        </p:nvSpPr>
        <p:spPr>
          <a:xfrm>
            <a:off x="3162300" y="1143001"/>
            <a:ext cx="4747261" cy="212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Social influence reduces effort: </a:t>
            </a:r>
            <a:r>
              <a:rPr lang="en-US" sz="2400"/>
              <a:t>people read and like fewer stories with social signals (20% less time)</a:t>
            </a:r>
            <a:endParaRPr b="1" sz="2400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75" name="Google Shape;575;p45"/>
          <p:cNvSpPr txBox="1"/>
          <p:nvPr/>
        </p:nvSpPr>
        <p:spPr>
          <a:xfrm>
            <a:off x="1731060" y="6486525"/>
            <a:ext cx="87058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[Hogg &amp; Lerman (2015) “Disentangling the effects of social signals”  in </a:t>
            </a:r>
            <a:r>
              <a:rPr i="1"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Human Computation Journal</a:t>
            </a: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434272" y="157299"/>
            <a:ext cx="10703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[Baeza-Yates, R. (2018). Bias on the web. </a:t>
            </a:r>
            <a:r>
              <a:rPr i="1"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Communications of the ACM</a:t>
            </a: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i="1"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61</a:t>
            </a: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(6), 54-61.]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838" y="483677"/>
            <a:ext cx="8260267" cy="637432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9273308" y="1782618"/>
            <a:ext cx="287251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decision and interaction creates an opportunity for bias to creep in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Biases compound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engagement is highly heterogeneous</a:t>
            </a:r>
            <a:endParaRPr/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Only a few users are very active – most are inactive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Typically, activity (number of likes/tweets/retweets per user) has an L-shaped form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Use log-log plot to visualize (plots on the left)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Indicative of high inequality of activity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50" y="1191616"/>
            <a:ext cx="3151037" cy="264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6110" y="3505199"/>
            <a:ext cx="3288289" cy="267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1339850" y="1404897"/>
            <a:ext cx="18707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Stories liked per user on Digg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3760637" y="3836578"/>
            <a:ext cx="19789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tweets per user on Twitter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Activity Bias, or Wisdom of a Few</a:t>
            </a:r>
            <a:endParaRPr/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Link bias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half of the Twitter users in the dataset were following only a few select celebrities (0.05% of the most popular people attracted almost 50% of all participants);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Activity bias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3164826" y="3064859"/>
            <a:ext cx="7168703" cy="2890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“digital desert”</a:t>
            </a:r>
            <a:endParaRPr/>
          </a:p>
        </p:txBody>
      </p:sp>
      <p:sp>
        <p:nvSpPr>
          <p:cNvPr id="171" name="Google Shape;171;p8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Activity bias generates a “digital desert” across the Web, or Web content no one ever sees.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1.1% of the tweets were written by people without followers.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31% of the Wikipedia articles added or modified in May 2014 were never visited in June.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size of the digital desert on the Web is in the 1% to 31% range.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Web works thanks to bias</a:t>
            </a:r>
            <a:endParaRPr/>
          </a:p>
        </p:txBody>
      </p:sp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55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Web traffic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rtl="0" algn="l">
              <a:spcBef>
                <a:spcPts val="475"/>
              </a:spcBef>
              <a:spcAft>
                <a:spcPts val="0"/>
              </a:spcAft>
              <a:buClr>
                <a:srgbClr val="333333"/>
              </a:buClr>
              <a:buSzPts val="2400"/>
              <a:buChar char="–"/>
            </a:pPr>
            <a:r>
              <a:rPr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Local caching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rtl="0" algn="l">
              <a:spcBef>
                <a:spcPts val="475"/>
              </a:spcBef>
              <a:spcAft>
                <a:spcPts val="0"/>
              </a:spcAft>
              <a:buClr>
                <a:srgbClr val="333333"/>
              </a:buClr>
              <a:buSzPts val="2400"/>
              <a:buChar char="–"/>
            </a:pPr>
            <a:r>
              <a:rPr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Proxy/Akamai caching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rtl="0" algn="l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Search engines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527050" rtl="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2400"/>
              <a:buChar char="–"/>
            </a:pPr>
            <a:r>
              <a:rPr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Answer caching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527050" rtl="0" algn="l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2400"/>
              <a:buChar char="–"/>
            </a:pPr>
            <a:r>
              <a:rPr lang="en-US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Essential web pages</a:t>
            </a:r>
            <a:endParaRPr/>
          </a:p>
          <a:p>
            <a:pPr indent="-228600" lvl="2" marL="927100" rtl="0" algn="l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20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25% queries can be answered with less than 1% of the URLs  [Baeze-Yates, Boldi, Chierichetti, WWW 2015]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7000" lvl="0" marL="127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E-commerce</a:t>
            </a:r>
            <a:endParaRPr/>
          </a:p>
          <a:p>
            <a:pPr indent="-285750" lvl="1" marL="52705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Most revenue comes from few items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SI Overview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2019-05-22T17:16:50Z</dcterms:created>
  <dc:creator>Kristina Lerman</dc:creator>
</cp:coreProperties>
</file>